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42.xml.rels" ContentType="application/vnd.openxmlformats-package.relationships+xml"/>
  <Override PartName="/ppt/notesSlides/_rels/notesSlide34.xml.rels" ContentType="application/vnd.openxmlformats-package.relationships+xml"/>
  <Override PartName="/ppt/notesSlides/_rels/notesSlide21.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20.xml.rels" ContentType="application/vnd.openxmlformats-package.relationships+xml"/>
  <Override PartName="/ppt/notesSlides/_rels/notesSlide29.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notesSlide17.xml" ContentType="application/vnd.openxmlformats-officedocument.presentationml.notesSlide+xml"/>
  <Override PartName="/ppt/notesSlides/notesSlide29.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4.xml" ContentType="application/vnd.openxmlformats-officedocument.presentationml.notesSlide+xml"/>
  <Override PartName="/ppt/notesSlides/notesSlide42.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9.png" ContentType="image/png"/>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3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35.png" ContentType="image/png"/>
  <Override PartName="/ppt/media/image37.png" ContentType="image/png"/>
  <Override PartName="/ppt/media/image34.jpeg" ContentType="image/jpeg"/>
  <Override PartName="/ppt/media/image7.jpeg" ContentType="image/jpeg"/>
  <Override PartName="/ppt/media/image20.png" ContentType="image/png"/>
  <Override PartName="/ppt/media/image28.jpeg" ContentType="image/jpe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18.png" ContentType="image/png"/>
  <Override PartName="/ppt/media/image6.jpeg" ContentType="image/jpeg"/>
  <Override PartName="/ppt/media/image46.png" ContentType="image/png"/>
  <Override PartName="/ppt/media/image51.png" ContentType="image/png"/>
  <Override PartName="/ppt/media/image52.png" ContentType="image/png"/>
  <Override PartName="/ppt/media/image41.png" ContentType="image/png"/>
  <Override PartName="/ppt/media/image53.png" ContentType="image/png"/>
  <Override PartName="/ppt/media/image30.png" ContentType="image/png"/>
  <Override PartName="/ppt/media/image49.png" ContentType="image/png"/>
  <Override PartName="/ppt/media/image12.png" ContentType="image/png"/>
  <Override PartName="/ppt/media/image10.png" ContentType="image/png"/>
  <Override PartName="/ppt/media/image47.png" ContentType="image/png"/>
  <Override PartName="/ppt/media/image39.png" ContentType="image/png"/>
  <Override PartName="/ppt/media/image9.png" ContentType="image/png"/>
  <Override PartName="/ppt/media/image11.png" ContentType="image/png"/>
  <Override PartName="/ppt/media/image48.png" ContentType="image/png"/>
  <Override PartName="/ppt/media/image13.png" ContentType="image/png"/>
  <Override PartName="/ppt/media/image8.png" ContentType="image/png"/>
  <Override PartName="/ppt/media/image3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m</a:t>
            </a:r>
            <a:r>
              <a:rPr b="0" lang="en-AU" sz="4400" spc="-1" strike="noStrike">
                <a:latin typeface="Arial"/>
              </a:rPr>
              <a:t>o</a:t>
            </a:r>
            <a:r>
              <a:rPr b="0" lang="en-AU" sz="4400" spc="-1" strike="noStrike">
                <a:latin typeface="Arial"/>
              </a:rPr>
              <a:t>v</a:t>
            </a:r>
            <a:r>
              <a:rPr b="0" lang="en-AU" sz="4400" spc="-1" strike="noStrike">
                <a:latin typeface="Arial"/>
              </a:rPr>
              <a:t>e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sl</a:t>
            </a:r>
            <a:r>
              <a:rPr b="0" lang="en-AU" sz="4400" spc="-1" strike="noStrike">
                <a:latin typeface="Arial"/>
              </a:rPr>
              <a:t>id</a:t>
            </a:r>
            <a:r>
              <a:rPr b="0" lang="en-AU" sz="4400" spc="-1" strike="noStrike">
                <a:latin typeface="Arial"/>
              </a:rPr>
              <a:t>e</a:t>
            </a:r>
            <a:endParaRPr b="0" lang="en-AU"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AU" sz="2000" spc="-1" strike="noStrike">
                <a:latin typeface="Arial"/>
              </a:rPr>
              <a:t>Clic</a:t>
            </a:r>
            <a:r>
              <a:rPr b="0" lang="en-AU" sz="2000" spc="-1" strike="noStrike">
                <a:latin typeface="Arial"/>
              </a:rPr>
              <a:t>k </a:t>
            </a:r>
            <a:r>
              <a:rPr b="0" lang="en-AU" sz="2000" spc="-1" strike="noStrike">
                <a:latin typeface="Arial"/>
              </a:rPr>
              <a:t>to </a:t>
            </a:r>
            <a:r>
              <a:rPr b="0" lang="en-AU" sz="2000" spc="-1" strike="noStrike">
                <a:latin typeface="Arial"/>
              </a:rPr>
              <a:t>e</a:t>
            </a:r>
            <a:r>
              <a:rPr b="0" lang="en-AU" sz="2000" spc="-1" strike="noStrike">
                <a:latin typeface="Arial"/>
              </a:rPr>
              <a:t>di</a:t>
            </a:r>
            <a:r>
              <a:rPr b="0" lang="en-AU" sz="2000" spc="-1" strike="noStrike">
                <a:latin typeface="Arial"/>
              </a:rPr>
              <a:t>t </a:t>
            </a:r>
            <a:r>
              <a:rPr b="0" lang="en-AU" sz="2000" spc="-1" strike="noStrike">
                <a:latin typeface="Arial"/>
              </a:rPr>
              <a:t>th</a:t>
            </a:r>
            <a:r>
              <a:rPr b="0" lang="en-AU" sz="2000" spc="-1" strike="noStrike">
                <a:latin typeface="Arial"/>
              </a:rPr>
              <a:t>e </a:t>
            </a:r>
            <a:r>
              <a:rPr b="0" lang="en-AU" sz="2000" spc="-1" strike="noStrike">
                <a:latin typeface="Arial"/>
              </a:rPr>
              <a:t>n</a:t>
            </a:r>
            <a:r>
              <a:rPr b="0" lang="en-AU" sz="2000" spc="-1" strike="noStrike">
                <a:latin typeface="Arial"/>
              </a:rPr>
              <a:t>ot</a:t>
            </a:r>
            <a:r>
              <a:rPr b="0" lang="en-AU" sz="2000" spc="-1" strike="noStrike">
                <a:latin typeface="Arial"/>
              </a:rPr>
              <a:t>e</a:t>
            </a:r>
            <a:r>
              <a:rPr b="0" lang="en-AU" sz="2000" spc="-1" strike="noStrike">
                <a:latin typeface="Arial"/>
              </a:rPr>
              <a:t>s </a:t>
            </a:r>
            <a:r>
              <a:rPr b="0" lang="en-AU" sz="2000" spc="-1" strike="noStrike">
                <a:latin typeface="Arial"/>
              </a:rPr>
              <a:t>fo</a:t>
            </a:r>
            <a:r>
              <a:rPr b="0" lang="en-AU" sz="2000" spc="-1" strike="noStrike">
                <a:latin typeface="Arial"/>
              </a:rPr>
              <a:t>r</a:t>
            </a:r>
            <a:r>
              <a:rPr b="0" lang="en-AU" sz="2000" spc="-1" strike="noStrike">
                <a:latin typeface="Arial"/>
              </a:rPr>
              <a:t>m</a:t>
            </a:r>
            <a:r>
              <a:rPr b="0" lang="en-AU" sz="2000" spc="-1" strike="noStrike">
                <a:latin typeface="Arial"/>
              </a:rPr>
              <a:t>at</a:t>
            </a:r>
            <a:endParaRPr b="0" lang="en-AU"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AU" sz="1400" spc="-1" strike="noStrike">
                <a:latin typeface="Times New Roman"/>
              </a:rPr>
              <a:t>&lt;header&gt;</a:t>
            </a:r>
            <a:endParaRPr b="0" lang="en-AU"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AU" sz="1400" spc="-1" strike="noStrike">
                <a:latin typeface="Times New Roman"/>
              </a:rPr>
              <a:t>&lt;date/time&gt;</a:t>
            </a:r>
            <a:endParaRPr b="0" lang="en-AU"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AU" sz="1400" spc="-1" strike="noStrike">
                <a:latin typeface="Times New Roman"/>
              </a:rPr>
              <a:t>&lt;footer&gt;</a:t>
            </a:r>
            <a:endParaRPr b="0" lang="en-AU"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AF32DBE-91AC-4F9F-9A30-AB8EEE6F6E13}"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990720" y="766800"/>
            <a:ext cx="5113440" cy="3834000"/>
          </a:xfrm>
          <a:prstGeom prst="rect">
            <a:avLst/>
          </a:prstGeom>
        </p:spPr>
      </p:sp>
      <p:sp>
        <p:nvSpPr>
          <p:cNvPr id="434" name="PlaceHolder 2"/>
          <p:cNvSpPr>
            <a:spLocks noGrp="1"/>
          </p:cNvSpPr>
          <p:nvPr>
            <p:ph type="body"/>
          </p:nvPr>
        </p:nvSpPr>
        <p:spPr>
          <a:xfrm>
            <a:off x="709560" y="4862520"/>
            <a:ext cx="5675400" cy="4600800"/>
          </a:xfrm>
          <a:prstGeom prst="rect">
            <a:avLst/>
          </a:prstGeom>
        </p:spPr>
        <p:txBody>
          <a:bodyPr lIns="0" rIns="0" tIns="0" bIns="0">
            <a:noAutofit/>
          </a:bodyPr>
          <a:p>
            <a:pPr marL="216000" indent="-211680">
              <a:lnSpc>
                <a:spcPct val="100000"/>
              </a:lnSpc>
              <a:tabLst>
                <a:tab algn="l" pos="0"/>
              </a:tabLst>
            </a:pPr>
            <a:r>
              <a:rPr b="0" lang="en-US" sz="2000" spc="-1" strike="noStrike">
                <a:latin typeface="Arial"/>
              </a:rPr>
              <a:t>Stats: e.g. intensity, variance, edges, …</a:t>
            </a:r>
            <a:endParaRPr b="0" lang="en-AU" sz="2000" spc="-1" strike="noStrike">
              <a:latin typeface="Arial"/>
            </a:endParaRPr>
          </a:p>
        </p:txBody>
      </p:sp>
      <p:sp>
        <p:nvSpPr>
          <p:cNvPr id="435"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47D1568-B764-4B23-9683-219152E2872C}" type="slidenum">
              <a:rPr b="0" lang="en-US" sz="1200" spc="-1" strike="noStrike">
                <a:solidFill>
                  <a:srgbClr val="000000"/>
                </a:solidFill>
                <a:latin typeface="Arial"/>
                <a:ea typeface="+mn-ea"/>
              </a:rPr>
              <a:t>8</a:t>
            </a:fld>
            <a:endParaRPr b="0" lang="en-AU"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109DB32-698E-482A-AF55-C927896E6B92}"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37" name="CustomShape 2"/>
          <p:cNvSpPr/>
          <p:nvPr/>
        </p:nvSpPr>
        <p:spPr>
          <a:xfrm>
            <a:off x="4680" y="4680"/>
            <a:ext cx="360" cy="360"/>
          </a:xfrm>
          <a:prstGeom prst="rect">
            <a:avLst/>
          </a:prstGeom>
          <a:solidFill>
            <a:srgbClr val="ffffff"/>
          </a:solidFill>
          <a:ln w="9360">
            <a:solidFill>
              <a:srgbClr val="000000"/>
            </a:solidFill>
            <a:miter/>
          </a:ln>
        </p:spPr>
        <p:style>
          <a:lnRef idx="0"/>
          <a:fillRef idx="0"/>
          <a:effectRef idx="0"/>
          <a:fontRef idx="minor"/>
        </p:style>
      </p:sp>
      <p:sp>
        <p:nvSpPr>
          <p:cNvPr id="438" name="PlaceHolder 3"/>
          <p:cNvSpPr>
            <a:spLocks noGrp="1"/>
          </p:cNvSpPr>
          <p:nvPr>
            <p:ph type="body"/>
          </p:nvPr>
        </p:nvSpPr>
        <p:spPr>
          <a:xfrm>
            <a:off x="709560" y="4862520"/>
            <a:ext cx="5667480" cy="4600800"/>
          </a:xfrm>
          <a:prstGeom prst="rect">
            <a:avLst/>
          </a:prstGeom>
        </p:spPr>
        <p:txBody>
          <a:bodyPr lIns="0" rIns="0" tIns="0" bIns="0" anchor="ctr">
            <a:noAutofit/>
          </a:bodyPr>
          <a:p>
            <a:endParaRPr b="0" lang="en-AU"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D7D16C1-4DDE-4988-B2FC-C9681CC91F18}" type="slidenum">
              <a:rPr b="0" lang="en-US" sz="1200" spc="-1" strike="noStrike">
                <a:solidFill>
                  <a:srgbClr val="000000"/>
                </a:solidFill>
                <a:latin typeface="Arial"/>
                <a:ea typeface="+mn-ea"/>
              </a:rPr>
              <a:t>&lt;number&gt;</a:t>
            </a:fld>
            <a:endParaRPr b="0" lang="en-AU" sz="1200" spc="-1" strike="noStrike">
              <a:latin typeface="Arial"/>
            </a:endParaRPr>
          </a:p>
        </p:txBody>
      </p:sp>
      <p:sp>
        <p:nvSpPr>
          <p:cNvPr id="440" name="CustomShape 2"/>
          <p:cNvSpPr/>
          <p:nvPr/>
        </p:nvSpPr>
        <p:spPr>
          <a:xfrm>
            <a:off x="0" y="-6253200"/>
            <a:ext cx="360" cy="14047920"/>
          </a:xfrm>
          <a:prstGeom prst="rect">
            <a:avLst/>
          </a:prstGeom>
          <a:solidFill>
            <a:srgbClr val="ffffff"/>
          </a:solidFill>
          <a:ln w="9360">
            <a:solidFill>
              <a:srgbClr val="000000"/>
            </a:solidFill>
            <a:miter/>
          </a:ln>
        </p:spPr>
        <p:style>
          <a:lnRef idx="0"/>
          <a:fillRef idx="0"/>
          <a:effectRef idx="0"/>
          <a:fontRef idx="minor"/>
        </p:style>
      </p:sp>
      <p:sp>
        <p:nvSpPr>
          <p:cNvPr id="441" name="PlaceHolder 3"/>
          <p:cNvSpPr>
            <a:spLocks noGrp="1"/>
          </p:cNvSpPr>
          <p:nvPr>
            <p:ph type="body"/>
          </p:nvPr>
        </p:nvSpPr>
        <p:spPr>
          <a:xfrm>
            <a:off x="709560" y="4862520"/>
            <a:ext cx="5629320" cy="4600800"/>
          </a:xfrm>
          <a:prstGeom prst="rect">
            <a:avLst/>
          </a:prstGeom>
        </p:spPr>
        <p:txBody>
          <a:bodyPr lIns="0" rIns="0" tIns="0" bIns="0" anchor="ctr">
            <a:noAutofit/>
          </a:bodyPr>
          <a:p>
            <a:pPr marL="216000" indent="-211680">
              <a:lnSpc>
                <a:spcPct val="100000"/>
              </a:lnSpc>
              <a:spcBef>
                <a:spcPts val="451"/>
              </a:spcBef>
              <a:tabLst>
                <a:tab algn="l" pos="0"/>
              </a:tabLst>
            </a:pPr>
            <a:r>
              <a:rPr b="0" lang="en-US" sz="2000" spc="-1" strike="noStrike">
                <a:latin typeface="Arial"/>
              </a:rPr>
              <a:t>Instead of 90 days and a burned out RA, could be done in about 3 hours on my laptop using TAS or 3 days using Haralick.</a:t>
            </a:r>
            <a:endParaRPr b="0" lang="en-AU" sz="2000" spc="-1" strike="noStrike">
              <a:latin typeface="Arial"/>
            </a:endParaRPr>
          </a:p>
          <a:p>
            <a:pPr marL="216000" indent="-211680">
              <a:lnSpc>
                <a:spcPct val="100000"/>
              </a:lnSpc>
              <a:tabLst>
                <a:tab algn="l" pos="0"/>
              </a:tabLst>
            </a:pPr>
            <a:r>
              <a:rPr b="0" lang="en-US" sz="2000" spc="-1" strike="noStrike">
                <a:latin typeface="Arial"/>
              </a:rPr>
              <a:t>Approach seems good. Best published results. Novel stastistics. Leader in field.</a:t>
            </a:r>
            <a:endParaRPr b="0" lang="en-AU" sz="2000" spc="-1" strike="noStrike">
              <a:latin typeface="Arial"/>
            </a:endParaRPr>
          </a:p>
          <a:p>
            <a:pPr marL="216000" indent="-211680">
              <a:lnSpc>
                <a:spcPct val="100000"/>
              </a:lnSpc>
              <a:tabLst>
                <a:tab algn="l" pos="0"/>
              </a:tabLst>
            </a:pPr>
            <a:r>
              <a:rPr b="0" lang="en-US" sz="2000" spc="-1" strike="noStrike">
                <a:latin typeface="Arial"/>
              </a:rPr>
              <a:t>Well fine, we can automatically classify, but a bit of a blunt tool.</a:t>
            </a:r>
            <a:endParaRPr b="0" lang="en-AU"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990720" y="766800"/>
            <a:ext cx="5113440" cy="3834000"/>
          </a:xfrm>
          <a:prstGeom prst="rect">
            <a:avLst/>
          </a:prstGeom>
        </p:spPr>
      </p:sp>
      <p:sp>
        <p:nvSpPr>
          <p:cNvPr id="443"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44"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DCF7687-324B-47C7-A48F-9B570ECD9895}"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990720" y="766800"/>
            <a:ext cx="5113440" cy="3833640"/>
          </a:xfrm>
          <a:prstGeom prst="rect">
            <a:avLst/>
          </a:prstGeom>
        </p:spPr>
      </p:sp>
      <p:sp>
        <p:nvSpPr>
          <p:cNvPr id="446"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47"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8ACAE2C-F56C-455D-A58D-0495D968D2DF}"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990720" y="766800"/>
            <a:ext cx="5113440" cy="3833640"/>
          </a:xfrm>
          <a:prstGeom prst="rect">
            <a:avLst/>
          </a:prstGeom>
        </p:spPr>
      </p:sp>
      <p:sp>
        <p:nvSpPr>
          <p:cNvPr id="449"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50"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A1EC358-1878-4EBB-B7FA-CC4AD6873890}"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990720" y="766800"/>
            <a:ext cx="5113440" cy="3834000"/>
          </a:xfrm>
          <a:prstGeom prst="rect">
            <a:avLst/>
          </a:prstGeom>
        </p:spPr>
      </p:sp>
      <p:sp>
        <p:nvSpPr>
          <p:cNvPr id="452"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53"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118C293-4B2F-4A26-A37A-2264590B4618}"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990720" y="766800"/>
            <a:ext cx="5113440" cy="3834000"/>
          </a:xfrm>
          <a:prstGeom prst="rect">
            <a:avLst/>
          </a:prstGeom>
        </p:spPr>
      </p:sp>
      <p:sp>
        <p:nvSpPr>
          <p:cNvPr id="455"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56"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F57CFD5-D0C8-4A4E-942F-5DDE70382B7C}"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990720" y="766800"/>
            <a:ext cx="5113440" cy="3834000"/>
          </a:xfrm>
          <a:prstGeom prst="rect">
            <a:avLst/>
          </a:prstGeom>
        </p:spPr>
      </p:sp>
      <p:sp>
        <p:nvSpPr>
          <p:cNvPr id="458" name="PlaceHolder 2"/>
          <p:cNvSpPr>
            <a:spLocks noGrp="1"/>
          </p:cNvSpPr>
          <p:nvPr>
            <p:ph type="body"/>
          </p:nvPr>
        </p:nvSpPr>
        <p:spPr>
          <a:xfrm>
            <a:off x="709560" y="4862520"/>
            <a:ext cx="5675400" cy="4600800"/>
          </a:xfrm>
          <a:prstGeom prst="rect">
            <a:avLst/>
          </a:prstGeom>
        </p:spPr>
        <p:txBody>
          <a:bodyPr lIns="0" rIns="0" tIns="0" bIns="0">
            <a:noAutofit/>
          </a:bodyPr>
          <a:p>
            <a:pPr marL="216000" indent="-211680">
              <a:lnSpc>
                <a:spcPct val="100000"/>
              </a:lnSpc>
              <a:tabLst>
                <a:tab algn="l" pos="0"/>
              </a:tabLst>
            </a:pPr>
            <a:r>
              <a:rPr b="0" lang="en-US" sz="2000" spc="-1" strike="noStrike">
                <a:latin typeface="Arial"/>
              </a:rPr>
              <a:t>Can delete selection by double clicking it</a:t>
            </a:r>
            <a:endParaRPr b="0" lang="en-AU" sz="2000" spc="-1" strike="noStrike">
              <a:latin typeface="Arial"/>
            </a:endParaRPr>
          </a:p>
        </p:txBody>
      </p:sp>
      <p:sp>
        <p:nvSpPr>
          <p:cNvPr id="459"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25103EC-7A7F-4EF5-88C8-E7E553721E7C}"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8570461-2DD3-4F03-923C-CD17F63F34C6}" type="slidenum">
              <a:rPr b="0" lang="en-US" sz="1200" spc="-1" strike="noStrike">
                <a:solidFill>
                  <a:srgbClr val="000000"/>
                </a:solidFill>
                <a:latin typeface="Arial"/>
                <a:ea typeface="+mn-ea"/>
              </a:rPr>
              <a:t>8</a:t>
            </a:fld>
            <a:endParaRPr b="0" lang="en-AU" sz="1200" spc="-1" strike="noStrike">
              <a:latin typeface="Arial"/>
            </a:endParaRPr>
          </a:p>
        </p:txBody>
      </p:sp>
      <p:sp>
        <p:nvSpPr>
          <p:cNvPr id="431" name="PlaceHolder 2"/>
          <p:cNvSpPr>
            <a:spLocks noGrp="1"/>
          </p:cNvSpPr>
          <p:nvPr>
            <p:ph type="sldImg"/>
          </p:nvPr>
        </p:nvSpPr>
        <p:spPr>
          <a:xfrm>
            <a:off x="990720" y="766800"/>
            <a:ext cx="5113440" cy="3833640"/>
          </a:xfrm>
          <a:prstGeom prst="rect">
            <a:avLst/>
          </a:prstGeom>
        </p:spPr>
      </p:sp>
      <p:sp>
        <p:nvSpPr>
          <p:cNvPr id="432" name="PlaceHolder 3"/>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990720" y="766800"/>
            <a:ext cx="5113440" cy="3834000"/>
          </a:xfrm>
          <a:prstGeom prst="rect">
            <a:avLst/>
          </a:prstGeom>
        </p:spPr>
      </p:sp>
      <p:sp>
        <p:nvSpPr>
          <p:cNvPr id="461" name="PlaceHolder 2"/>
          <p:cNvSpPr>
            <a:spLocks noGrp="1"/>
          </p:cNvSpPr>
          <p:nvPr>
            <p:ph type="body"/>
          </p:nvPr>
        </p:nvSpPr>
        <p:spPr>
          <a:xfrm>
            <a:off x="709560" y="4862520"/>
            <a:ext cx="5675400" cy="4600800"/>
          </a:xfrm>
          <a:prstGeom prst="rect">
            <a:avLst/>
          </a:prstGeom>
        </p:spPr>
        <p:txBody>
          <a:bodyPr lIns="0" rIns="0" tIns="0" bIns="0">
            <a:noAutofit/>
          </a:bodyPr>
          <a:p>
            <a:pPr marL="216000" indent="-211680">
              <a:lnSpc>
                <a:spcPct val="100000"/>
              </a:lnSpc>
              <a:tabLst>
                <a:tab algn="l" pos="0"/>
              </a:tabLst>
            </a:pPr>
            <a:r>
              <a:rPr b="0" lang="en-US" sz="2000" spc="-1" strike="noStrike">
                <a:latin typeface="Arial"/>
              </a:rPr>
              <a:t>stroma</a:t>
            </a:r>
            <a:endParaRPr b="0" lang="en-AU" sz="2000" spc="-1" strike="noStrike">
              <a:latin typeface="Arial"/>
            </a:endParaRPr>
          </a:p>
        </p:txBody>
      </p:sp>
      <p:sp>
        <p:nvSpPr>
          <p:cNvPr id="462"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672F606-7593-4A28-B03C-AB30B39B3DF8}"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990720" y="766800"/>
            <a:ext cx="5113440" cy="3834000"/>
          </a:xfrm>
          <a:prstGeom prst="rect">
            <a:avLst/>
          </a:prstGeom>
        </p:spPr>
      </p:sp>
      <p:sp>
        <p:nvSpPr>
          <p:cNvPr id="464" name="PlaceHolder 2"/>
          <p:cNvSpPr>
            <a:spLocks noGrp="1"/>
          </p:cNvSpPr>
          <p:nvPr>
            <p:ph type="body"/>
          </p:nvPr>
        </p:nvSpPr>
        <p:spPr>
          <a:xfrm>
            <a:off x="709560" y="4862520"/>
            <a:ext cx="5675400" cy="4600800"/>
          </a:xfrm>
          <a:prstGeom prst="rect">
            <a:avLst/>
          </a:prstGeom>
        </p:spPr>
        <p:txBody>
          <a:bodyPr lIns="0" rIns="0" tIns="0" bIns="0">
            <a:noAutofit/>
          </a:bodyPr>
          <a:p>
            <a:endParaRPr b="0" lang="en-AU" sz="2000" spc="-1" strike="noStrike">
              <a:latin typeface="Arial"/>
            </a:endParaRPr>
          </a:p>
        </p:txBody>
      </p:sp>
      <p:sp>
        <p:nvSpPr>
          <p:cNvPr id="465" name="CustomShape 3"/>
          <p:cNvSpPr/>
          <p:nvPr/>
        </p:nvSpPr>
        <p:spPr>
          <a:xfrm>
            <a:off x="4021200" y="9720360"/>
            <a:ext cx="3071880" cy="50796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926CBF1-7A20-4E66-9A5F-109D82467BAA}" type="slidenum">
              <a:rPr b="0" lang="en-US" sz="1200" spc="-1" strike="noStrike">
                <a:solidFill>
                  <a:srgbClr val="000000"/>
                </a:solidFill>
                <a:latin typeface="Arial"/>
                <a:ea typeface="+mn-ea"/>
              </a:rPr>
              <a:t>&lt;number&gt;</a:t>
            </a:fld>
            <a:endParaRPr b="0" lang="en-AU"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rIns="0" tIns="0" bIns="0">
            <a:normAutofit/>
          </a:bodyPr>
          <a:p>
            <a:endParaRPr b="0" lang="en-AU" sz="3200" spc="-1" strike="noStrike">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rIns="0" tIns="0" bIns="0">
            <a:normAutofit/>
          </a:bodyPr>
          <a:p>
            <a:endParaRPr b="0" lang="en-AU" sz="3200" spc="-1" strike="noStrike">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AU" sz="3200" spc="-1" strike="noStrike">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AU"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AU"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AU"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AU"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AU"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e</a:t>
            </a:r>
            <a:r>
              <a:rPr b="0" lang="en-AU" sz="4400" spc="-1" strike="noStrike">
                <a:latin typeface="Arial"/>
              </a:rPr>
              <a:t>di</a:t>
            </a:r>
            <a:r>
              <a:rPr b="0" lang="en-AU" sz="4400" spc="-1" strike="noStrike">
                <a:latin typeface="Arial"/>
              </a:rPr>
              <a:t>t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tit</a:t>
            </a:r>
            <a:r>
              <a:rPr b="0" lang="en-AU" sz="4400" spc="-1" strike="noStrike">
                <a:latin typeface="Arial"/>
              </a:rPr>
              <a:t>le </a:t>
            </a:r>
            <a:r>
              <a:rPr b="0" lang="en-AU" sz="4400" spc="-1" strike="noStrike">
                <a:latin typeface="Arial"/>
              </a:rPr>
              <a:t>t</a:t>
            </a:r>
            <a:r>
              <a:rPr b="0" lang="en-AU" sz="4400" spc="-1" strike="noStrike">
                <a:latin typeface="Arial"/>
              </a:rPr>
              <a:t>e</a:t>
            </a:r>
            <a:r>
              <a:rPr b="0" lang="en-AU" sz="4400" spc="-1" strike="noStrike">
                <a:latin typeface="Arial"/>
              </a:rPr>
              <a:t>xt </a:t>
            </a:r>
            <a:r>
              <a:rPr b="0" lang="en-AU" sz="4400" spc="-1" strike="noStrike">
                <a:latin typeface="Arial"/>
              </a:rPr>
              <a:t>f</a:t>
            </a:r>
            <a:r>
              <a:rPr b="0" lang="en-AU" sz="4400" spc="-1" strike="noStrike">
                <a:latin typeface="Arial"/>
              </a:rPr>
              <a:t>o</a:t>
            </a:r>
            <a:r>
              <a:rPr b="0" lang="en-AU" sz="4400" spc="-1" strike="noStrike">
                <a:latin typeface="Arial"/>
              </a:rPr>
              <a:t>r</a:t>
            </a:r>
            <a:r>
              <a:rPr b="0" lang="en-AU" sz="4400" spc="-1" strike="noStrike">
                <a:latin typeface="Arial"/>
              </a:rPr>
              <a:t>m</a:t>
            </a:r>
            <a:r>
              <a:rPr b="0" lang="en-AU" sz="4400" spc="-1" strike="noStrike">
                <a:latin typeface="Arial"/>
              </a:rPr>
              <a:t>a</a:t>
            </a:r>
            <a:r>
              <a:rPr b="0" lang="en-AU" sz="4400" spc="-1" strike="noStrike">
                <a:latin typeface="Arial"/>
              </a:rPr>
              <a:t>t</a:t>
            </a:r>
            <a:endParaRPr b="0" lang="en-AU"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e</a:t>
            </a:r>
            <a:r>
              <a:rPr b="0" lang="en-AU" sz="4400" spc="-1" strike="noStrike">
                <a:latin typeface="Arial"/>
              </a:rPr>
              <a:t>di</a:t>
            </a:r>
            <a:r>
              <a:rPr b="0" lang="en-AU" sz="4400" spc="-1" strike="noStrike">
                <a:latin typeface="Arial"/>
              </a:rPr>
              <a:t>t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tit</a:t>
            </a:r>
            <a:r>
              <a:rPr b="0" lang="en-AU" sz="4400" spc="-1" strike="noStrike">
                <a:latin typeface="Arial"/>
              </a:rPr>
              <a:t>le </a:t>
            </a:r>
            <a:r>
              <a:rPr b="0" lang="en-AU" sz="4400" spc="-1" strike="noStrike">
                <a:latin typeface="Arial"/>
              </a:rPr>
              <a:t>t</a:t>
            </a:r>
            <a:r>
              <a:rPr b="0" lang="en-AU" sz="4400" spc="-1" strike="noStrike">
                <a:latin typeface="Arial"/>
              </a:rPr>
              <a:t>e</a:t>
            </a:r>
            <a:r>
              <a:rPr b="0" lang="en-AU" sz="4400" spc="-1" strike="noStrike">
                <a:latin typeface="Arial"/>
              </a:rPr>
              <a:t>xt </a:t>
            </a:r>
            <a:r>
              <a:rPr b="0" lang="en-AU" sz="4400" spc="-1" strike="noStrike">
                <a:latin typeface="Arial"/>
              </a:rPr>
              <a:t>f</a:t>
            </a:r>
            <a:r>
              <a:rPr b="0" lang="en-AU" sz="4400" spc="-1" strike="noStrike">
                <a:latin typeface="Arial"/>
              </a:rPr>
              <a:t>o</a:t>
            </a:r>
            <a:r>
              <a:rPr b="0" lang="en-AU" sz="4400" spc="-1" strike="noStrike">
                <a:latin typeface="Arial"/>
              </a:rPr>
              <a:t>r</a:t>
            </a:r>
            <a:r>
              <a:rPr b="0" lang="en-AU" sz="4400" spc="-1" strike="noStrike">
                <a:latin typeface="Arial"/>
              </a:rPr>
              <a:t>m</a:t>
            </a:r>
            <a:r>
              <a:rPr b="0" lang="en-AU" sz="4400" spc="-1" strike="noStrike">
                <a:latin typeface="Arial"/>
              </a:rPr>
              <a:t>a</a:t>
            </a:r>
            <a:r>
              <a:rPr b="0" lang="en-AU" sz="4400" spc="-1" strike="noStrike">
                <a:latin typeface="Arial"/>
              </a:rPr>
              <a:t>t</a:t>
            </a:r>
            <a:endParaRPr b="0" lang="en-AU"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en-AU" sz="4400" spc="-1" strike="noStrike">
                <a:latin typeface="Arial"/>
              </a:rPr>
              <a:t>C</a:t>
            </a:r>
            <a:r>
              <a:rPr b="0" lang="en-AU" sz="4400" spc="-1" strike="noStrike">
                <a:latin typeface="Arial"/>
              </a:rPr>
              <a:t>li</a:t>
            </a:r>
            <a:r>
              <a:rPr b="0" lang="en-AU" sz="4400" spc="-1" strike="noStrike">
                <a:latin typeface="Arial"/>
              </a:rPr>
              <a:t>c</a:t>
            </a:r>
            <a:r>
              <a:rPr b="0" lang="en-AU" sz="4400" spc="-1" strike="noStrike">
                <a:latin typeface="Arial"/>
              </a:rPr>
              <a:t>k </a:t>
            </a:r>
            <a:r>
              <a:rPr b="0" lang="en-AU" sz="4400" spc="-1" strike="noStrike">
                <a:latin typeface="Arial"/>
              </a:rPr>
              <a:t>t</a:t>
            </a:r>
            <a:r>
              <a:rPr b="0" lang="en-AU" sz="4400" spc="-1" strike="noStrike">
                <a:latin typeface="Arial"/>
              </a:rPr>
              <a:t>o </a:t>
            </a:r>
            <a:r>
              <a:rPr b="0" lang="en-AU" sz="4400" spc="-1" strike="noStrike">
                <a:latin typeface="Arial"/>
              </a:rPr>
              <a:t>e</a:t>
            </a:r>
            <a:r>
              <a:rPr b="0" lang="en-AU" sz="4400" spc="-1" strike="noStrike">
                <a:latin typeface="Arial"/>
              </a:rPr>
              <a:t>di</a:t>
            </a:r>
            <a:r>
              <a:rPr b="0" lang="en-AU" sz="4400" spc="-1" strike="noStrike">
                <a:latin typeface="Arial"/>
              </a:rPr>
              <a:t>t </a:t>
            </a:r>
            <a:r>
              <a:rPr b="0" lang="en-AU" sz="4400" spc="-1" strike="noStrike">
                <a:latin typeface="Arial"/>
              </a:rPr>
              <a:t>t</a:t>
            </a:r>
            <a:r>
              <a:rPr b="0" lang="en-AU" sz="4400" spc="-1" strike="noStrike">
                <a:latin typeface="Arial"/>
              </a:rPr>
              <a:t>h</a:t>
            </a:r>
            <a:r>
              <a:rPr b="0" lang="en-AU" sz="4400" spc="-1" strike="noStrike">
                <a:latin typeface="Arial"/>
              </a:rPr>
              <a:t>e </a:t>
            </a:r>
            <a:r>
              <a:rPr b="0" lang="en-AU" sz="4400" spc="-1" strike="noStrike">
                <a:latin typeface="Arial"/>
              </a:rPr>
              <a:t>tit</a:t>
            </a:r>
            <a:r>
              <a:rPr b="0" lang="en-AU" sz="4400" spc="-1" strike="noStrike">
                <a:latin typeface="Arial"/>
              </a:rPr>
              <a:t>le </a:t>
            </a:r>
            <a:r>
              <a:rPr b="0" lang="en-AU" sz="4400" spc="-1" strike="noStrike">
                <a:latin typeface="Arial"/>
              </a:rPr>
              <a:t>t</a:t>
            </a:r>
            <a:r>
              <a:rPr b="0" lang="en-AU" sz="4400" spc="-1" strike="noStrike">
                <a:latin typeface="Arial"/>
              </a:rPr>
              <a:t>e</a:t>
            </a:r>
            <a:r>
              <a:rPr b="0" lang="en-AU" sz="4400" spc="-1" strike="noStrike">
                <a:latin typeface="Arial"/>
              </a:rPr>
              <a:t>xt </a:t>
            </a:r>
            <a:r>
              <a:rPr b="0" lang="en-AU" sz="4400" spc="-1" strike="noStrike">
                <a:latin typeface="Arial"/>
              </a:rPr>
              <a:t>f</a:t>
            </a:r>
            <a:r>
              <a:rPr b="0" lang="en-AU" sz="4400" spc="-1" strike="noStrike">
                <a:latin typeface="Arial"/>
              </a:rPr>
              <a:t>o</a:t>
            </a:r>
            <a:r>
              <a:rPr b="0" lang="en-AU" sz="4400" spc="-1" strike="noStrike">
                <a:latin typeface="Arial"/>
              </a:rPr>
              <a:t>r</a:t>
            </a:r>
            <a:r>
              <a:rPr b="0" lang="en-AU" sz="4400" spc="-1" strike="noStrike">
                <a:latin typeface="Arial"/>
              </a:rPr>
              <a:t>m</a:t>
            </a:r>
            <a:r>
              <a:rPr b="0" lang="en-AU" sz="4400" spc="-1" strike="noStrike">
                <a:latin typeface="Arial"/>
              </a:rPr>
              <a:t>a</a:t>
            </a:r>
            <a:r>
              <a:rPr b="0" lang="en-AU" sz="4400" spc="-1" strike="noStrike">
                <a:latin typeface="Arial"/>
              </a:rPr>
              <a:t>t</a:t>
            </a:r>
            <a:endParaRPr b="0" lang="en-AU"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noAutofit/>
          </a:bodyPr>
          <a:p>
            <a:r>
              <a:rPr b="0" lang="en-AU" sz="1800" spc="-1" strike="noStrike">
                <a:latin typeface="Arial"/>
              </a:rPr>
              <a:t>Clic</a:t>
            </a:r>
            <a:r>
              <a:rPr b="0" lang="en-AU" sz="1800" spc="-1" strike="noStrike">
                <a:latin typeface="Arial"/>
              </a:rPr>
              <a:t>k to </a:t>
            </a:r>
            <a:r>
              <a:rPr b="0" lang="en-AU" sz="1800" spc="-1" strike="noStrike">
                <a:latin typeface="Arial"/>
              </a:rPr>
              <a:t>edit </a:t>
            </a:r>
            <a:r>
              <a:rPr b="0" lang="en-AU" sz="1800" spc="-1" strike="noStrike">
                <a:latin typeface="Arial"/>
              </a:rPr>
              <a:t>the </a:t>
            </a:r>
            <a:r>
              <a:rPr b="0" lang="en-AU" sz="1800" spc="-1" strike="noStrike">
                <a:latin typeface="Arial"/>
              </a:rPr>
              <a:t>title </a:t>
            </a:r>
            <a:r>
              <a:rPr b="0" lang="en-AU" sz="1800" spc="-1" strike="noStrike">
                <a:latin typeface="Arial"/>
              </a:rPr>
              <a:t>text </a:t>
            </a:r>
            <a:r>
              <a:rPr b="0" lang="en-AU" sz="1800" spc="-1" strike="noStrike">
                <a:latin typeface="Arial"/>
              </a:rPr>
              <a:t>for</a:t>
            </a:r>
            <a:r>
              <a:rPr b="0" lang="en-AU" sz="1800" spc="-1" strike="noStrike">
                <a:latin typeface="Arial"/>
              </a:rPr>
              <a:t>mat</a:t>
            </a:r>
            <a:endParaRPr b="0" lang="en-AU" sz="1800" spc="-1" strike="noStrike">
              <a:latin typeface="Arial"/>
            </a:endParaRPr>
          </a:p>
        </p:txBody>
      </p:sp>
      <p:sp>
        <p:nvSpPr>
          <p:cNvPr id="115"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doktor-nick/intro-to-ml-for-imaging" TargetMode="External"/><Relationship Id="rId5"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13.xml"/><Relationship Id="rId8"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slideLayout" Target="../slideLayouts/slideLayout13.xml"/><Relationship Id="rId1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slideLayout" Target="../slideLayouts/slideLayout13.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s://arxiv.org/pdf/1505.04597.pdf" TargetMode="External"/><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hyperlink" Target="http://bit.do/ML-Imaging-WS" TargetMode="External"/><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1.xml"/>
</Relationships>
</file>

<file path=ppt/slides/_rels/slide3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1.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hyperlink" Target="https://imagej.net/Trainable_Weka_Segmentation"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10" descr=""/>
          <p:cNvPicPr/>
          <p:nvPr/>
        </p:nvPicPr>
        <p:blipFill>
          <a:blip r:embed="rId1"/>
          <a:stretch/>
        </p:blipFill>
        <p:spPr>
          <a:xfrm>
            <a:off x="0" y="0"/>
            <a:ext cx="9177480" cy="9185400"/>
          </a:xfrm>
          <a:prstGeom prst="rect">
            <a:avLst/>
          </a:prstGeom>
          <a:ln w="0">
            <a:noFill/>
          </a:ln>
        </p:spPr>
      </p:pic>
      <p:sp>
        <p:nvSpPr>
          <p:cNvPr id="159" name="CustomShape 1"/>
          <p:cNvSpPr/>
          <p:nvPr/>
        </p:nvSpPr>
        <p:spPr>
          <a:xfrm>
            <a:off x="196920" y="1657440"/>
            <a:ext cx="7767720" cy="14652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fffff"/>
                </a:solidFill>
                <a:latin typeface="Calibri"/>
                <a:ea typeface="DejaVu Sans"/>
              </a:rPr>
              <a:t>Introduction to Machine Learning </a:t>
            </a:r>
            <a:br/>
            <a:r>
              <a:rPr b="1" lang="en-US" sz="3200" spc="-1" strike="noStrike">
                <a:solidFill>
                  <a:srgbClr val="ffffff"/>
                </a:solidFill>
                <a:latin typeface="Calibri"/>
                <a:ea typeface="DejaVu Sans"/>
              </a:rPr>
              <a:t>for Imaging</a:t>
            </a:r>
            <a:endParaRPr b="0" lang="en-AU" sz="3200" spc="-1" strike="noStrike">
              <a:latin typeface="Arial"/>
            </a:endParaRPr>
          </a:p>
        </p:txBody>
      </p:sp>
      <p:sp>
        <p:nvSpPr>
          <p:cNvPr id="160" name="CustomShape 2"/>
          <p:cNvSpPr/>
          <p:nvPr/>
        </p:nvSpPr>
        <p:spPr>
          <a:xfrm>
            <a:off x="2449080" y="3860640"/>
            <a:ext cx="4407120" cy="2467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ffffff"/>
                </a:solidFill>
                <a:latin typeface="Calibri"/>
                <a:ea typeface="DejaVu Sans"/>
              </a:rPr>
              <a:t>Dr Nick Hamilton</a:t>
            </a:r>
            <a:endParaRPr b="0" lang="en-AU" sz="2400" spc="-1" strike="noStrike">
              <a:latin typeface="Arial"/>
            </a:endParaRPr>
          </a:p>
          <a:p>
            <a:pPr>
              <a:lnSpc>
                <a:spcPct val="100000"/>
              </a:lnSpc>
            </a:pPr>
            <a:r>
              <a:rPr b="1" lang="en-US" sz="2400" spc="-1" strike="noStrike">
                <a:solidFill>
                  <a:srgbClr val="ffffff"/>
                </a:solidFill>
                <a:latin typeface="Calibri"/>
                <a:ea typeface="DejaVu Sans"/>
              </a:rPr>
              <a:t>Institute Bio-Mathematician</a:t>
            </a:r>
            <a:endParaRPr b="0" lang="en-AU" sz="2400" spc="-1" strike="noStrike">
              <a:latin typeface="Arial"/>
            </a:endParaRPr>
          </a:p>
          <a:p>
            <a:pPr>
              <a:lnSpc>
                <a:spcPct val="100000"/>
              </a:lnSpc>
            </a:pPr>
            <a:r>
              <a:rPr b="1" lang="en-US" sz="1800" spc="-1" strike="noStrike">
                <a:solidFill>
                  <a:srgbClr val="ffffff"/>
                </a:solidFill>
                <a:latin typeface="Calibri"/>
                <a:ea typeface="DejaVu Sans"/>
              </a:rPr>
              <a:t>Institute for Molecular Bioscience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Research Computing Centre</a:t>
            </a:r>
            <a:endParaRPr b="0" lang="en-AU" sz="1800" spc="-1" strike="noStrike">
              <a:latin typeface="Arial"/>
            </a:endParaRPr>
          </a:p>
          <a:p>
            <a:pPr>
              <a:lnSpc>
                <a:spcPct val="100000"/>
              </a:lnSpc>
            </a:pPr>
            <a:r>
              <a:rPr b="1" lang="en-US" sz="1800" spc="-1" strike="noStrike">
                <a:solidFill>
                  <a:srgbClr val="ffffff"/>
                </a:solidFill>
                <a:latin typeface="Calibri"/>
                <a:ea typeface="DejaVu Sans"/>
              </a:rPr>
              <a:t>Queensland Cyber Infrastructure Foundation</a:t>
            </a:r>
            <a:endParaRPr b="0" lang="en-AU" sz="1800" spc="-1" strike="noStrike">
              <a:latin typeface="Arial"/>
            </a:endParaRPr>
          </a:p>
          <a:p>
            <a:pPr>
              <a:lnSpc>
                <a:spcPct val="100000"/>
              </a:lnSpc>
            </a:pPr>
            <a:r>
              <a:rPr b="1" lang="en-US" sz="1800" spc="-1" strike="noStrike">
                <a:solidFill>
                  <a:srgbClr val="ffc000"/>
                </a:solidFill>
                <a:latin typeface="Calibri"/>
                <a:ea typeface="DejaVu Sans"/>
              </a:rPr>
              <a:t>n.hamilton@imb.uq.edu.au</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ffffff"/>
                </a:solidFill>
                <a:latin typeface="Calibri"/>
                <a:ea typeface="DejaVu Sans"/>
              </a:rPr>
              <a:t>www.imb.uq.edu.au</a:t>
            </a:r>
            <a:endParaRPr b="0" lang="en-AU" sz="1800" spc="-1" strike="noStrike">
              <a:latin typeface="Arial"/>
            </a:endParaRPr>
          </a:p>
        </p:txBody>
      </p:sp>
      <p:pic>
        <p:nvPicPr>
          <p:cNvPr id="161" name="Picture 5" descr=""/>
          <p:cNvPicPr/>
          <p:nvPr/>
        </p:nvPicPr>
        <p:blipFill>
          <a:blip r:embed="rId2"/>
          <a:stretch/>
        </p:blipFill>
        <p:spPr>
          <a:xfrm>
            <a:off x="395280" y="4869000"/>
            <a:ext cx="1459080" cy="1577880"/>
          </a:xfrm>
          <a:prstGeom prst="rect">
            <a:avLst/>
          </a:prstGeom>
          <a:ln w="19080">
            <a:solidFill>
              <a:schemeClr val="bg2"/>
            </a:solidFill>
            <a:miter/>
          </a:ln>
        </p:spPr>
      </p:pic>
      <p:pic>
        <p:nvPicPr>
          <p:cNvPr id="162" name="Picture 6" descr=""/>
          <p:cNvPicPr/>
          <p:nvPr/>
        </p:nvPicPr>
        <p:blipFill>
          <a:blip r:embed="rId3"/>
          <a:stretch/>
        </p:blipFill>
        <p:spPr>
          <a:xfrm>
            <a:off x="7344000" y="648000"/>
            <a:ext cx="1595520" cy="1650960"/>
          </a:xfrm>
          <a:prstGeom prst="rect">
            <a:avLst/>
          </a:prstGeom>
          <a:ln w="19080">
            <a:solidFill>
              <a:schemeClr val="bg2"/>
            </a:solidFill>
            <a:miter/>
          </a:ln>
        </p:spPr>
      </p:pic>
      <p:sp>
        <p:nvSpPr>
          <p:cNvPr id="163" name="CustomShape 3"/>
          <p:cNvSpPr/>
          <p:nvPr/>
        </p:nvSpPr>
        <p:spPr>
          <a:xfrm>
            <a:off x="684360" y="2133720"/>
            <a:ext cx="7845480" cy="1747800"/>
          </a:xfrm>
          <a:prstGeom prst="rect">
            <a:avLst/>
          </a:prstGeom>
          <a:noFill/>
          <a:ln w="0">
            <a:noFill/>
          </a:ln>
        </p:spPr>
        <p:style>
          <a:lnRef idx="0"/>
          <a:fillRef idx="0"/>
          <a:effectRef idx="0"/>
          <a:fontRef idx="minor"/>
        </p:style>
      </p:sp>
      <p:sp>
        <p:nvSpPr>
          <p:cNvPr id="164" name="CustomShape 4"/>
          <p:cNvSpPr/>
          <p:nvPr/>
        </p:nvSpPr>
        <p:spPr>
          <a:xfrm>
            <a:off x="340560" y="6539040"/>
            <a:ext cx="25236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ffff"/>
                </a:solidFill>
                <a:latin typeface="Calibri"/>
                <a:ea typeface="DejaVu Sans"/>
              </a:rPr>
              <a:t>Images: Groups Little &amp; Teasdale</a:t>
            </a:r>
            <a:endParaRPr b="0" lang="en-AU" sz="1400" spc="-1" strike="noStrike">
              <a:latin typeface="Arial"/>
            </a:endParaRPr>
          </a:p>
        </p:txBody>
      </p:sp>
      <p:sp>
        <p:nvSpPr>
          <p:cNvPr id="165" name="CustomShape 5"/>
          <p:cNvSpPr/>
          <p:nvPr/>
        </p:nvSpPr>
        <p:spPr>
          <a:xfrm>
            <a:off x="5506200" y="5699160"/>
            <a:ext cx="3882960" cy="1158840"/>
          </a:xfrm>
          <a:prstGeom prst="rect">
            <a:avLst/>
          </a:prstGeom>
          <a:noFill/>
          <a:ln w="0">
            <a:noFill/>
          </a:ln>
        </p:spPr>
        <p:style>
          <a:lnRef idx="0"/>
          <a:fillRef idx="0"/>
          <a:effectRef idx="0"/>
          <a:fontRef idx="minor"/>
        </p:style>
        <p:txBody>
          <a:bodyPr lIns="90000" rIns="90000" tIns="45000" bIns="45000">
            <a:spAutoFit/>
          </a:bodyPr>
          <a:p>
            <a:pPr>
              <a:lnSpc>
                <a:spcPct val="130000"/>
              </a:lnSpc>
            </a:pPr>
            <a:r>
              <a:rPr b="1" lang="en-US" sz="1800" spc="-1" strike="noStrike">
                <a:solidFill>
                  <a:srgbClr val="ffffff"/>
                </a:solidFill>
                <a:latin typeface="Calibri"/>
                <a:ea typeface="DejaVu Sans"/>
              </a:rPr>
              <a:t>Power corrupts.</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PowerPoint corrupts absolutely.</a:t>
            </a:r>
            <a:endParaRPr b="0" lang="en-AU" sz="1800" spc="-1" strike="noStrike">
              <a:latin typeface="Arial"/>
            </a:endParaRPr>
          </a:p>
          <a:p>
            <a:pPr>
              <a:lnSpc>
                <a:spcPct val="130000"/>
              </a:lnSpc>
            </a:pPr>
            <a:r>
              <a:rPr b="1" lang="en-US" sz="1800" spc="-1" strike="noStrike">
                <a:solidFill>
                  <a:srgbClr val="ffffff"/>
                </a:solidFill>
                <a:latin typeface="Calibri"/>
                <a:ea typeface="DejaVu Sans"/>
              </a:rPr>
              <a:t>	</a:t>
            </a:r>
            <a:r>
              <a:rPr b="1" lang="en-US" sz="1800" spc="-1" strike="noStrike">
                <a:solidFill>
                  <a:srgbClr val="ffffff"/>
                </a:solidFill>
                <a:latin typeface="Calibri"/>
                <a:ea typeface="DejaVu Sans"/>
              </a:rPr>
              <a:t>- Edward Tufte</a:t>
            </a:r>
            <a:endParaRPr b="0" lang="en-AU" sz="1800" spc="-1" strike="noStrike">
              <a:latin typeface="Arial"/>
            </a:endParaRPr>
          </a:p>
        </p:txBody>
      </p:sp>
      <p:sp>
        <p:nvSpPr>
          <p:cNvPr id="166" name="CustomShape 6"/>
          <p:cNvSpPr/>
          <p:nvPr/>
        </p:nvSpPr>
        <p:spPr>
          <a:xfrm>
            <a:off x="488520" y="139680"/>
            <a:ext cx="758772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Datasets and slides: </a:t>
            </a:r>
            <a:r>
              <a:rPr b="0" lang="en-AU" sz="1800" spc="-1" strike="noStrike" u="sng">
                <a:solidFill>
                  <a:srgbClr val="009999"/>
                </a:solidFill>
                <a:uFillTx/>
                <a:latin typeface="Arial"/>
                <a:ea typeface="DejaVu Sans"/>
                <a:hlinkClick r:id="rId4"/>
              </a:rPr>
              <a:t>https://github.com/doktor-nick/intro-to-ml-for-imaging</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167" name="CustomShape 7"/>
          <p:cNvSpPr/>
          <p:nvPr/>
        </p:nvSpPr>
        <p:spPr>
          <a:xfrm>
            <a:off x="3487680" y="6472440"/>
            <a:ext cx="1794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ffffff"/>
                </a:solidFill>
                <a:latin typeface="Arial"/>
                <a:ea typeface="DejaVu Sans"/>
              </a:rPr>
              <a:t>©  Dr Nick 2021</a:t>
            </a:r>
            <a:endParaRPr b="0" lang="en-AU"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endCondLst>
                                    <p:cond delay="5000"/>
                                  </p:end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58920" y="284796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 of  Image Classification</a:t>
            </a:r>
            <a:br/>
            <a:r>
              <a:rPr b="0" lang="en-US" sz="3200" spc="-1" strike="noStrike">
                <a:solidFill>
                  <a:srgbClr val="000000"/>
                </a:solidFill>
                <a:latin typeface="Calibri"/>
                <a:ea typeface="DejaVu Sans"/>
              </a:rPr>
              <a:t>using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395280" y="155736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Classification</a:t>
            </a:r>
            <a:endParaRPr b="0" lang="en-AU" sz="3200" spc="-1" strike="noStrike">
              <a:latin typeface="Arial"/>
            </a:endParaRPr>
          </a:p>
        </p:txBody>
      </p:sp>
      <p:pic>
        <p:nvPicPr>
          <p:cNvPr id="229" name="Picture 4" descr=""/>
          <p:cNvPicPr/>
          <p:nvPr/>
        </p:nvPicPr>
        <p:blipFill>
          <a:blip r:embed="rId1"/>
          <a:stretch/>
        </p:blipFill>
        <p:spPr>
          <a:xfrm>
            <a:off x="395280" y="3068640"/>
            <a:ext cx="1363680" cy="1363680"/>
          </a:xfrm>
          <a:prstGeom prst="rect">
            <a:avLst/>
          </a:prstGeom>
          <a:ln w="25560">
            <a:solidFill>
              <a:schemeClr val="bg2"/>
            </a:solidFill>
            <a:miter/>
          </a:ln>
        </p:spPr>
      </p:pic>
      <p:sp>
        <p:nvSpPr>
          <p:cNvPr id="230" name="CustomShape 2"/>
          <p:cNvSpPr/>
          <p:nvPr/>
        </p:nvSpPr>
        <p:spPr>
          <a:xfrm>
            <a:off x="1835280" y="3645000"/>
            <a:ext cx="59076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1" name="CustomShape 3"/>
          <p:cNvSpPr/>
          <p:nvPr/>
        </p:nvSpPr>
        <p:spPr>
          <a:xfrm>
            <a:off x="2124000" y="3141720"/>
            <a:ext cx="5037120" cy="1363680"/>
          </a:xfrm>
          <a:prstGeom prst="rect">
            <a:avLst/>
          </a:prstGeom>
          <a:noFill/>
          <a:ln w="0">
            <a:noFill/>
          </a:ln>
        </p:spPr>
        <p:style>
          <a:lnRef idx="0"/>
          <a:fillRef idx="0"/>
          <a:effectRef idx="0"/>
          <a:fontRef idx="minor"/>
        </p:style>
        <p:txBody>
          <a:bodyPr lIns="90000" rIns="90000" tIns="45000" bIns="45000">
            <a:noAutofit/>
          </a:bodyPr>
          <a:p>
            <a:pPr>
              <a:lnSpc>
                <a:spcPct val="16000"/>
              </a:lnSpc>
              <a:spcBef>
                <a:spcPts val="499"/>
              </a:spcBef>
            </a:pPr>
            <a:r>
              <a:rPr b="0" lang="en-US" sz="1000" spc="-1" strike="noStrike">
                <a:solidFill>
                  <a:srgbClr val="000000"/>
                </a:solidFill>
                <a:latin typeface="Courier New"/>
                <a:ea typeface="DejaVu Sans"/>
              </a:rPr>
              <a:t>(  0.000772532, 0.00154506, 0.00343348, 0.0139056, 0.0308155,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0.0440343, 0.0337339, 0.0433476, 0.828412, 0.000235031,</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0.000352547, 0.00205653, 0.00593454, 0.0223867, 0.0351372,</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0.022093, 0.0312004, 0.880604, 0.000420663, 0.00117786,</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0.00496382, 0.0165741, 0.058388, 0.107017, 0.0904425,</a:t>
            </a:r>
            <a:endParaRPr b="0" lang="en-AU" sz="1000" spc="-1" strike="noStrike">
              <a:latin typeface="Arial"/>
            </a:endParaRPr>
          </a:p>
          <a:p>
            <a:pPr>
              <a:lnSpc>
                <a:spcPct val="16000"/>
              </a:lnSpc>
              <a:spcBef>
                <a:spcPts val="499"/>
              </a:spcBef>
            </a:pPr>
            <a:endParaRPr b="0" lang="en-AU" sz="1000" spc="-1" strike="noStrike">
              <a:latin typeface="Arial"/>
            </a:endParaRPr>
          </a:p>
          <a:p>
            <a:pPr>
              <a:lnSpc>
                <a:spcPct val="16000"/>
              </a:lnSpc>
              <a:spcBef>
                <a:spcPts val="499"/>
              </a:spcBef>
            </a:pPr>
            <a:r>
              <a:rPr b="0" lang="en-US" sz="1000" spc="-1" strike="noStrike">
                <a:solidFill>
                  <a:srgbClr val="000000"/>
                </a:solidFill>
                <a:latin typeface="Courier New"/>
                <a:ea typeface="DejaVu Sans"/>
              </a:rPr>
              <a:t>   </a:t>
            </a:r>
            <a:r>
              <a:rPr b="0" lang="en-US" sz="1000" spc="-1" strike="noStrike">
                <a:solidFill>
                  <a:srgbClr val="000000"/>
                </a:solidFill>
                <a:latin typeface="Courier New"/>
                <a:ea typeface="DejaVu Sans"/>
              </a:rPr>
              <a:t>0.110803, 0.61024)</a:t>
            </a:r>
            <a:endParaRPr b="0" lang="en-AU" sz="1000" spc="-1" strike="noStrike">
              <a:latin typeface="Arial"/>
            </a:endParaRPr>
          </a:p>
        </p:txBody>
      </p:sp>
      <p:sp>
        <p:nvSpPr>
          <p:cNvPr id="232" name="CustomShape 4"/>
          <p:cNvSpPr/>
          <p:nvPr/>
        </p:nvSpPr>
        <p:spPr>
          <a:xfrm>
            <a:off x="6942240" y="3608280"/>
            <a:ext cx="590760" cy="196560"/>
          </a:xfrm>
          <a:prstGeom prst="rect">
            <a:avLst/>
          </a:prstGeom>
          <a:noFill/>
          <a:ln w="0">
            <a:noFill/>
          </a:ln>
        </p:spPr>
        <p:style>
          <a:lnRef idx="0"/>
          <a:fillRef idx="0"/>
          <a:effectRef idx="0"/>
          <a:fontRef idx="minor"/>
        </p:style>
        <p:txBody>
          <a:bodyPr lIns="90000" rIns="90000" tIns="45000" bIns="45000">
            <a:spAutoFit/>
          </a:bodyPr>
          <a:p>
            <a:pPr>
              <a:lnSpc>
                <a:spcPct val="16000"/>
              </a:lnSpc>
            </a:pPr>
            <a:r>
              <a:rPr b="0" lang="en-US" sz="4400" spc="-1" strike="noStrike">
                <a:solidFill>
                  <a:srgbClr val="000000"/>
                </a:solidFill>
                <a:latin typeface="Arial"/>
                <a:ea typeface="DejaVu Sans"/>
              </a:rPr>
              <a:t>=</a:t>
            </a:r>
            <a:endParaRPr b="0" lang="en-AU" sz="4400" spc="-1" strike="noStrike">
              <a:latin typeface="Arial"/>
            </a:endParaRPr>
          </a:p>
        </p:txBody>
      </p:sp>
      <p:sp>
        <p:nvSpPr>
          <p:cNvPr id="233" name="CustomShape 5"/>
          <p:cNvSpPr/>
          <p:nvPr/>
        </p:nvSpPr>
        <p:spPr>
          <a:xfrm>
            <a:off x="7504920" y="3325680"/>
            <a:ext cx="1514520" cy="3945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DejaVu Sans"/>
              </a:rPr>
              <a:t>Cytoskeleton</a:t>
            </a:r>
            <a:endParaRPr b="0" lang="en-AU" sz="2000" spc="-1" strike="noStrike">
              <a:latin typeface="Arial"/>
            </a:endParaRPr>
          </a:p>
        </p:txBody>
      </p:sp>
      <p:sp>
        <p:nvSpPr>
          <p:cNvPr id="234" name="CustomShape 6"/>
          <p:cNvSpPr/>
          <p:nvPr/>
        </p:nvSpPr>
        <p:spPr>
          <a:xfrm>
            <a:off x="1295280" y="4724280"/>
            <a:ext cx="262440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Image Statistics</a:t>
            </a:r>
            <a:endParaRPr b="0" lang="en-AU" sz="1800" spc="-1" strike="noStrike">
              <a:latin typeface="Arial"/>
            </a:endParaRPr>
          </a:p>
          <a:p>
            <a:pPr>
              <a:lnSpc>
                <a:spcPct val="100000"/>
              </a:lnSpc>
            </a:pPr>
            <a:r>
              <a:rPr b="0" lang="en-US" sz="1800" spc="-1" strike="noStrike">
                <a:solidFill>
                  <a:srgbClr val="000000"/>
                </a:solidFill>
                <a:latin typeface="Arial"/>
                <a:ea typeface="DejaVu Sans"/>
              </a:rPr>
              <a:t>Generation</a:t>
            </a:r>
            <a:endParaRPr b="0" lang="en-AU" sz="1800" spc="-1" strike="noStrike">
              <a:latin typeface="Arial"/>
            </a:endParaRPr>
          </a:p>
        </p:txBody>
      </p:sp>
      <p:sp>
        <p:nvSpPr>
          <p:cNvPr id="235" name="CustomShape 7"/>
          <p:cNvSpPr/>
          <p:nvPr/>
        </p:nvSpPr>
        <p:spPr>
          <a:xfrm>
            <a:off x="6740640" y="4654440"/>
            <a:ext cx="15033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Machine learning</a:t>
            </a:r>
            <a:endParaRPr b="0" lang="en-AU" sz="1800" spc="-1" strike="noStrike">
              <a:latin typeface="Arial"/>
            </a:endParaRPr>
          </a:p>
        </p:txBody>
      </p:sp>
      <p:sp>
        <p:nvSpPr>
          <p:cNvPr id="236" name="CustomShape 8"/>
          <p:cNvSpPr/>
          <p:nvPr/>
        </p:nvSpPr>
        <p:spPr>
          <a:xfrm>
            <a:off x="760680" y="6251400"/>
            <a:ext cx="81147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The key is to generate image statistics that </a:t>
            </a:r>
            <a:r>
              <a:rPr b="1" lang="en-US" sz="1800" spc="-1" strike="noStrike">
                <a:solidFill>
                  <a:srgbClr val="000000"/>
                </a:solidFill>
                <a:latin typeface="Arial"/>
                <a:ea typeface="DejaVu Sans"/>
              </a:rPr>
              <a:t>distinguish</a:t>
            </a:r>
            <a:r>
              <a:rPr b="0" lang="en-US" sz="1800" spc="-1" strike="noStrike">
                <a:solidFill>
                  <a:srgbClr val="000000"/>
                </a:solidFill>
                <a:latin typeface="Arial"/>
                <a:ea typeface="DejaVu Sans"/>
              </a:rPr>
              <a:t> the classes of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000000"/>
                </a:solidFill>
                <a:latin typeface="Calibri"/>
                <a:ea typeface="DejaVu Sans"/>
              </a:rPr>
              <a:t>Image Classification</a:t>
            </a:r>
            <a:endParaRPr b="0" lang="en-AU" sz="2800" spc="-1" strike="noStrike">
              <a:latin typeface="Arial"/>
            </a:endParaRPr>
          </a:p>
        </p:txBody>
      </p:sp>
      <p:sp>
        <p:nvSpPr>
          <p:cNvPr id="238" name="CustomShape 2"/>
          <p:cNvSpPr/>
          <p:nvPr/>
        </p:nvSpPr>
        <p:spPr>
          <a:xfrm>
            <a:off x="395280" y="1125360"/>
            <a:ext cx="8420040" cy="5467320"/>
          </a:xfrm>
          <a:prstGeom prst="rect">
            <a:avLst/>
          </a:prstGeom>
          <a:noFill/>
          <a:ln w="0">
            <a:noFill/>
          </a:ln>
        </p:spPr>
        <p:style>
          <a:lnRef idx="0"/>
          <a:fillRef idx="0"/>
          <a:effectRef idx="0"/>
          <a:fontRef idx="minor"/>
        </p:style>
        <p:txBody>
          <a:bodyPr lIns="90000" rIns="90000" tIns="45000" bIns="45000">
            <a:noAutofit/>
          </a:bodyPr>
          <a:p>
            <a:pPr marL="343080" indent="-338400">
              <a:lnSpc>
                <a:spcPct val="9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Two sets of images:</a:t>
            </a:r>
            <a:endParaRPr b="0" lang="en-AU" sz="2400" spc="-1" strike="noStrike">
              <a:latin typeface="Arial"/>
            </a:endParaRPr>
          </a:p>
          <a:p>
            <a:pPr lvl="1" marL="743040" indent="-28116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a:t>
            </a:r>
            <a:r>
              <a:rPr b="1" lang="en-US" sz="2000" spc="-1" strike="noStrike">
                <a:solidFill>
                  <a:srgbClr val="000000"/>
                </a:solidFill>
                <a:latin typeface="Calibri"/>
                <a:ea typeface="DejaVu Sans"/>
              </a:rPr>
              <a:t>training/test set</a:t>
            </a:r>
            <a:r>
              <a:rPr b="0" lang="en-US" sz="2000" spc="-1" strike="noStrike">
                <a:solidFill>
                  <a:srgbClr val="000000"/>
                </a:solidFill>
                <a:latin typeface="Calibri"/>
                <a:ea typeface="DejaVu Sans"/>
              </a:rPr>
              <a:t> for which the </a:t>
            </a:r>
            <a:r>
              <a:rPr b="1" lang="en-US" sz="2000" spc="-1" strike="noStrike">
                <a:solidFill>
                  <a:srgbClr val="000000"/>
                </a:solidFill>
                <a:latin typeface="Calibri"/>
                <a:ea typeface="DejaVu Sans"/>
              </a:rPr>
              <a:t>class of each image is known</a:t>
            </a:r>
            <a:endParaRPr b="0" lang="en-AU" sz="2000" spc="-1" strike="noStrike">
              <a:latin typeface="Arial"/>
            </a:endParaRPr>
          </a:p>
          <a:p>
            <a:pPr lvl="1" marL="743040" indent="-281160">
              <a:lnSpc>
                <a:spcPct val="90000"/>
              </a:lnSpc>
              <a:spcBef>
                <a:spcPts val="400"/>
              </a:spcBef>
              <a:buClr>
                <a:srgbClr val="000000"/>
              </a:buClr>
              <a:buFont typeface="Symbol"/>
              <a:buChar char=""/>
              <a:tabLst>
                <a:tab algn="l" pos="0"/>
              </a:tabLst>
            </a:pPr>
            <a:r>
              <a:rPr b="0" lang="en-US" sz="2000" spc="-1" strike="noStrike">
                <a:solidFill>
                  <a:srgbClr val="000000"/>
                </a:solidFill>
                <a:latin typeface="Calibri"/>
                <a:ea typeface="DejaVu Sans"/>
              </a:rPr>
              <a:t>A large number of images that you want to classify</a:t>
            </a:r>
            <a:endParaRPr b="0" lang="en-AU" sz="2000" spc="-1" strike="noStrike">
              <a:latin typeface="Arial"/>
            </a:endParaRPr>
          </a:p>
          <a:p>
            <a:pPr>
              <a:lnSpc>
                <a:spcPct val="100000"/>
              </a:lnSpc>
              <a:tabLst>
                <a:tab algn="l" pos="0"/>
              </a:tabLst>
            </a:pPr>
            <a:endParaRPr b="0" lang="en-AU" sz="20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Generate </a:t>
            </a:r>
            <a:r>
              <a:rPr b="1" lang="en-US" sz="2400" spc="-1" strike="noStrike">
                <a:solidFill>
                  <a:srgbClr val="000000"/>
                </a:solidFill>
                <a:latin typeface="Calibri"/>
                <a:ea typeface="DejaVu Sans"/>
              </a:rPr>
              <a:t>image statistics</a:t>
            </a:r>
            <a:r>
              <a:rPr b="0" lang="en-US" sz="2400" spc="-1" strike="noStrike">
                <a:solidFill>
                  <a:srgbClr val="000000"/>
                </a:solidFill>
                <a:latin typeface="Calibri"/>
                <a:ea typeface="DejaVu Sans"/>
              </a:rPr>
              <a:t> for each image</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Train a </a:t>
            </a:r>
            <a:r>
              <a:rPr b="1" lang="en-US" sz="2400" spc="-1" strike="noStrike">
                <a:solidFill>
                  <a:srgbClr val="000000"/>
                </a:solidFill>
                <a:latin typeface="Calibri"/>
                <a:ea typeface="DejaVu Sans"/>
              </a:rPr>
              <a:t>machine learning</a:t>
            </a:r>
            <a:r>
              <a:rPr b="0" lang="en-US" sz="2400" spc="-1" strike="noStrike">
                <a:solidFill>
                  <a:srgbClr val="000000"/>
                </a:solidFill>
                <a:latin typeface="Calibri"/>
                <a:ea typeface="DejaVu Sans"/>
              </a:rPr>
              <a:t> technique such as a Support Vector Machine (SVM) or Neural Network (NN) to </a:t>
            </a:r>
            <a:r>
              <a:rPr b="0" i="1" lang="en-US" sz="2400" spc="-1" strike="noStrike">
                <a:solidFill>
                  <a:srgbClr val="000000"/>
                </a:solidFill>
                <a:latin typeface="Calibri"/>
                <a:ea typeface="DejaVu Sans"/>
              </a:rPr>
              <a:t>distinguish </a:t>
            </a:r>
            <a:r>
              <a:rPr b="0" lang="en-US" sz="2400" spc="-1" strike="noStrike">
                <a:solidFill>
                  <a:srgbClr val="000000"/>
                </a:solidFill>
                <a:latin typeface="Calibri"/>
                <a:ea typeface="DejaVu Sans"/>
              </a:rPr>
              <a:t>the classes on the training/test set</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Use the trained SVM or NN to </a:t>
            </a:r>
            <a:r>
              <a:rPr b="1" lang="en-US" sz="2400" spc="-1" strike="noStrike">
                <a:solidFill>
                  <a:srgbClr val="000000"/>
                </a:solidFill>
                <a:latin typeface="Calibri"/>
                <a:ea typeface="DejaVu Sans"/>
              </a:rPr>
              <a:t>classify</a:t>
            </a:r>
            <a:r>
              <a:rPr b="0" lang="en-US" sz="2400" spc="-1" strike="noStrike">
                <a:solidFill>
                  <a:srgbClr val="000000"/>
                </a:solidFill>
                <a:latin typeface="Calibri"/>
                <a:ea typeface="DejaVu Sans"/>
              </a:rPr>
              <a:t> the other images</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a:p>
            <a:pPr marL="343080" indent="-338400">
              <a:lnSpc>
                <a:spcPct val="90000"/>
              </a:lnSpc>
              <a:spcBef>
                <a:spcPts val="479"/>
              </a:spcBef>
              <a:buClr>
                <a:srgbClr val="000000"/>
              </a:buClr>
              <a:buFont typeface="Symbol"/>
              <a:buChar char=""/>
              <a:tabLst>
                <a:tab algn="l" pos="0"/>
              </a:tabLst>
            </a:pPr>
            <a:r>
              <a:rPr b="0" lang="en-US" sz="2400" spc="-1" strike="noStrike">
                <a:solidFill>
                  <a:srgbClr val="000000"/>
                </a:solidFill>
                <a:latin typeface="Calibri"/>
                <a:ea typeface="DejaVu Sans"/>
              </a:rPr>
              <a:t>Have a coffee while the machine does all the word.</a:t>
            </a:r>
            <a:endParaRPr b="0" lang="en-AU" sz="2400" spc="-1" strike="noStrike">
              <a:latin typeface="Arial"/>
            </a:endParaRPr>
          </a:p>
          <a:p>
            <a:pPr>
              <a:lnSpc>
                <a:spcPct val="90000"/>
              </a:lnSpc>
              <a:spcBef>
                <a:spcPts val="479"/>
              </a:spcBef>
              <a:tabLst>
                <a:tab algn="l" pos="0"/>
              </a:tabLst>
            </a:pP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nodeType="clickEffect" fill="hold">
                      <p:stCondLst>
                        <p:cond delay="indefinite"/>
                      </p:stCondLst>
                      <p:childTnLst>
                        <p:par>
                          <p:cTn id="56" nodeType="withEffect" fill="hold">
                            <p:stCondLst>
                              <p:cond delay="0"/>
                            </p:stCondLst>
                            <p:childTnLst>
                              <p:par>
                                <p:cTn id="57" nodeType="clickEffect" fill="hold" presetClass="entr" presetID="1">
                                  <p:stCondLst>
                                    <p:cond delay="0"/>
                                  </p:stCondLst>
                                  <p:childTnLst>
                                    <p:set>
                                      <p:cBhvr>
                                        <p:cTn id="58"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59" nodeType="clickEffect" fill="hold">
                      <p:stCondLst>
                        <p:cond delay="indefinite"/>
                      </p:stCondLst>
                      <p:childTnLst>
                        <p:par>
                          <p:cTn id="60" nodeType="withEffect" fill="hold">
                            <p:stCondLst>
                              <p:cond delay="0"/>
                            </p:stCondLst>
                            <p:childTnLst>
                              <p:par>
                                <p:cTn id="61" nodeType="clickEffect" fill="hold" presetClass="entr" presetID="1">
                                  <p:stCondLst>
                                    <p:cond delay="0"/>
                                  </p:stCondLst>
                                  <p:childTnLst>
                                    <p:set>
                                      <p:cBhvr>
                                        <p:cTn id="62"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63" nodeType="clickEffect" fill="hold">
                      <p:stCondLst>
                        <p:cond delay="indefinite"/>
                      </p:stCondLst>
                      <p:childTnLst>
                        <p:par>
                          <p:cTn id="64" nodeType="withEffect" fill="hold">
                            <p:stCondLst>
                              <p:cond delay="0"/>
                            </p:stCondLst>
                            <p:childTnLst>
                              <p:par>
                                <p:cTn id="65" nodeType="clickEffect" fill="hold" presetClass="entr" presetID="1">
                                  <p:stCondLst>
                                    <p:cond delay="0"/>
                                  </p:stCondLst>
                                  <p:childTnLst>
                                    <p:set>
                                      <p:cBhvr>
                                        <p:cTn id="66"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1">
                                  <p:stCondLst>
                                    <p:cond delay="0"/>
                                  </p:stCondLst>
                                  <p:childTnLst>
                                    <p:set>
                                      <p:cBhvr>
                                        <p:cTn id="70"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03280" y="225360"/>
            <a:ext cx="8224920" cy="1139760"/>
          </a:xfrm>
          <a:prstGeom prst="rect">
            <a:avLst/>
          </a:prstGeom>
          <a:noFill/>
          <a:ln w="0">
            <a:noFill/>
          </a:ln>
        </p:spPr>
        <p:style>
          <a:lnRef idx="0"/>
          <a:fillRef idx="0"/>
          <a:effectRef idx="0"/>
          <a:fontRef idx="minor"/>
        </p:style>
        <p:txBody>
          <a:bodyPr lIns="0" rIns="0" tIns="0" bIns="0" anchor="ctr">
            <a:noAutofit/>
          </a:bodyPr>
          <a:p>
            <a:pPr algn="ctr">
              <a:lnSpc>
                <a:spcPct val="102000"/>
              </a:lnSpc>
            </a:pPr>
            <a:r>
              <a:rPr b="0" lang="en-US" sz="3200" spc="-1" strike="noStrike">
                <a:solidFill>
                  <a:srgbClr val="000000"/>
                </a:solidFill>
                <a:latin typeface="Calibri"/>
                <a:ea typeface="DejaVu Sans"/>
              </a:rPr>
              <a:t>(Protein Cell) Image Classification</a:t>
            </a:r>
            <a:br/>
            <a:r>
              <a:rPr b="0" lang="en-US" sz="3200" spc="-1" strike="noStrike">
                <a:solidFill>
                  <a:srgbClr val="000000"/>
                </a:solidFill>
                <a:latin typeface="Calibri"/>
                <a:ea typeface="DejaVu Sans"/>
              </a:rPr>
              <a:t>- where is the protein in the cell </a:t>
            </a:r>
            <a:endParaRPr b="0" lang="en-AU" sz="3200" spc="-1" strike="noStrike">
              <a:latin typeface="Arial"/>
            </a:endParaRPr>
          </a:p>
        </p:txBody>
      </p:sp>
      <p:pic>
        <p:nvPicPr>
          <p:cNvPr id="240" name="Picture 3" descr=""/>
          <p:cNvPicPr/>
          <p:nvPr/>
        </p:nvPicPr>
        <p:blipFill>
          <a:blip r:embed="rId1"/>
          <a:stretch/>
        </p:blipFill>
        <p:spPr>
          <a:xfrm>
            <a:off x="971640" y="2276640"/>
            <a:ext cx="2154240" cy="1435320"/>
          </a:xfrm>
          <a:prstGeom prst="rect">
            <a:avLst/>
          </a:prstGeom>
          <a:ln w="25560">
            <a:solidFill>
              <a:schemeClr val="bg2"/>
            </a:solidFill>
            <a:miter/>
          </a:ln>
        </p:spPr>
      </p:pic>
      <p:pic>
        <p:nvPicPr>
          <p:cNvPr id="241" name="Picture 4" descr=""/>
          <p:cNvPicPr/>
          <p:nvPr/>
        </p:nvPicPr>
        <p:blipFill>
          <a:blip r:embed="rId2"/>
          <a:stretch/>
        </p:blipFill>
        <p:spPr>
          <a:xfrm>
            <a:off x="3348000" y="2276640"/>
            <a:ext cx="2156040" cy="1435320"/>
          </a:xfrm>
          <a:prstGeom prst="rect">
            <a:avLst/>
          </a:prstGeom>
          <a:ln w="25560">
            <a:solidFill>
              <a:schemeClr val="bg2"/>
            </a:solidFill>
            <a:miter/>
          </a:ln>
        </p:spPr>
      </p:pic>
      <p:pic>
        <p:nvPicPr>
          <p:cNvPr id="242" name="Picture 5" descr=""/>
          <p:cNvPicPr/>
          <p:nvPr/>
        </p:nvPicPr>
        <p:blipFill>
          <a:blip r:embed="rId3"/>
          <a:stretch/>
        </p:blipFill>
        <p:spPr>
          <a:xfrm>
            <a:off x="6227640" y="3068640"/>
            <a:ext cx="1074960" cy="1074960"/>
          </a:xfrm>
          <a:prstGeom prst="rect">
            <a:avLst/>
          </a:prstGeom>
          <a:ln w="25560">
            <a:solidFill>
              <a:schemeClr val="bg2"/>
            </a:solidFill>
            <a:miter/>
          </a:ln>
        </p:spPr>
      </p:pic>
      <p:pic>
        <p:nvPicPr>
          <p:cNvPr id="243" name="Picture 6" descr=""/>
          <p:cNvPicPr/>
          <p:nvPr/>
        </p:nvPicPr>
        <p:blipFill>
          <a:blip r:embed="rId4"/>
          <a:stretch/>
        </p:blipFill>
        <p:spPr>
          <a:xfrm>
            <a:off x="7451640" y="1844640"/>
            <a:ext cx="1074960" cy="1074960"/>
          </a:xfrm>
          <a:prstGeom prst="rect">
            <a:avLst/>
          </a:prstGeom>
          <a:ln w="25560">
            <a:solidFill>
              <a:schemeClr val="bg2"/>
            </a:solidFill>
            <a:miter/>
          </a:ln>
        </p:spPr>
      </p:pic>
      <p:pic>
        <p:nvPicPr>
          <p:cNvPr id="244" name="Picture 7" descr=""/>
          <p:cNvPicPr/>
          <p:nvPr/>
        </p:nvPicPr>
        <p:blipFill>
          <a:blip r:embed="rId5"/>
          <a:stretch/>
        </p:blipFill>
        <p:spPr>
          <a:xfrm>
            <a:off x="7451640" y="3068640"/>
            <a:ext cx="1074960" cy="1074960"/>
          </a:xfrm>
          <a:prstGeom prst="rect">
            <a:avLst/>
          </a:prstGeom>
          <a:ln w="25560">
            <a:solidFill>
              <a:schemeClr val="bg2"/>
            </a:solidFill>
            <a:miter/>
          </a:ln>
        </p:spPr>
      </p:pic>
      <p:pic>
        <p:nvPicPr>
          <p:cNvPr id="245" name="Picture 8" descr=""/>
          <p:cNvPicPr/>
          <p:nvPr/>
        </p:nvPicPr>
        <p:blipFill>
          <a:blip r:embed="rId6"/>
          <a:stretch/>
        </p:blipFill>
        <p:spPr>
          <a:xfrm>
            <a:off x="6227640" y="1844640"/>
            <a:ext cx="1074960" cy="1074960"/>
          </a:xfrm>
          <a:prstGeom prst="rect">
            <a:avLst/>
          </a:prstGeom>
          <a:ln w="25560">
            <a:solidFill>
              <a:schemeClr val="bg2"/>
            </a:solidFill>
            <a:miter/>
          </a:ln>
        </p:spPr>
      </p:pic>
      <p:sp>
        <p:nvSpPr>
          <p:cNvPr id="246" name="CustomShape 2"/>
          <p:cNvSpPr/>
          <p:nvPr/>
        </p:nvSpPr>
        <p:spPr>
          <a:xfrm>
            <a:off x="6084720" y="1557360"/>
            <a:ext cx="229896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Mask/Crop/Select</a:t>
            </a:r>
            <a:endParaRPr b="0" lang="en-AU" sz="1800" spc="-1" strike="noStrike">
              <a:latin typeface="Arial"/>
            </a:endParaRPr>
          </a:p>
        </p:txBody>
      </p:sp>
      <p:sp>
        <p:nvSpPr>
          <p:cNvPr id="247" name="CustomShape 3"/>
          <p:cNvSpPr/>
          <p:nvPr/>
        </p:nvSpPr>
        <p:spPr>
          <a:xfrm>
            <a:off x="828720" y="1916280"/>
            <a:ext cx="2659320" cy="189000"/>
          </a:xfrm>
          <a:prstGeom prst="rect">
            <a:avLst/>
          </a:prstGeom>
          <a:noFill/>
          <a:ln w="0">
            <a:noFill/>
          </a:ln>
        </p:spPr>
        <p:style>
          <a:lnRef idx="0"/>
          <a:fillRef idx="0"/>
          <a:effectRef idx="0"/>
          <a:fontRef idx="minor"/>
        </p:style>
        <p:txBody>
          <a:bodyPr lIns="90000" rIns="90000" tIns="46800" bIns="46800">
            <a:spAutoFit/>
          </a:bodyPr>
          <a:p>
            <a:pPr>
              <a:lnSpc>
                <a:spcPct val="35000"/>
              </a:lnSpc>
            </a:pPr>
            <a:r>
              <a:rPr b="0" lang="en-US" sz="1800" spc="-1" strike="noStrike">
                <a:solidFill>
                  <a:srgbClr val="808080"/>
                </a:solidFill>
                <a:latin typeface="Arial"/>
                <a:ea typeface="DejaVu Sans"/>
              </a:rPr>
              <a:t>Image Acquisition</a:t>
            </a:r>
            <a:endParaRPr b="0" lang="en-AU" sz="1800" spc="-1" strike="noStrike">
              <a:latin typeface="Arial"/>
            </a:endParaRPr>
          </a:p>
        </p:txBody>
      </p:sp>
      <p:sp>
        <p:nvSpPr>
          <p:cNvPr id="248" name="CustomShape 4"/>
          <p:cNvSpPr/>
          <p:nvPr/>
        </p:nvSpPr>
        <p:spPr>
          <a:xfrm>
            <a:off x="5724360" y="4819680"/>
            <a:ext cx="3164040" cy="62280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Image Statistics generation</a:t>
            </a: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200" spc="-1" strike="noStrike">
                <a:solidFill>
                  <a:srgbClr val="808080"/>
                </a:solidFill>
                <a:latin typeface="Arial"/>
                <a:ea typeface="DejaVu Sans"/>
              </a:rPr>
              <a:t>120 10335 120 2920 100 7425 0121 20  …</a:t>
            </a:r>
            <a:endParaRPr b="0" lang="en-AU" sz="1200" spc="-1" strike="noStrike">
              <a:latin typeface="Arial"/>
            </a:endParaRPr>
          </a:p>
        </p:txBody>
      </p:sp>
      <p:sp>
        <p:nvSpPr>
          <p:cNvPr id="249" name="CustomShape 5"/>
          <p:cNvSpPr/>
          <p:nvPr/>
        </p:nvSpPr>
        <p:spPr>
          <a:xfrm>
            <a:off x="6300720" y="5805360"/>
            <a:ext cx="233532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1" lang="en-US" sz="1800" spc="-1" strike="noStrike">
                <a:solidFill>
                  <a:srgbClr val="808080"/>
                </a:solidFill>
                <a:latin typeface="Arial"/>
                <a:ea typeface="DejaVu Sans"/>
              </a:rPr>
              <a:t>Other Applications</a:t>
            </a:r>
            <a:endParaRPr b="0" lang="en-AU" sz="1800" spc="-1" strike="noStrike">
              <a:latin typeface="Arial"/>
            </a:endParaRPr>
          </a:p>
        </p:txBody>
      </p:sp>
      <p:sp>
        <p:nvSpPr>
          <p:cNvPr id="250" name="CustomShape 6"/>
          <p:cNvSpPr/>
          <p:nvPr/>
        </p:nvSpPr>
        <p:spPr>
          <a:xfrm>
            <a:off x="3851280" y="4869000"/>
            <a:ext cx="1040040" cy="9298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110000"/>
              </a:lnSpc>
            </a:pPr>
            <a:r>
              <a:rPr b="0" lang="en-US" sz="1600" spc="-1" strike="noStrike">
                <a:solidFill>
                  <a:srgbClr val="808080"/>
                </a:solidFill>
                <a:latin typeface="Arial"/>
                <a:ea typeface="DejaVu Sans"/>
              </a:rPr>
              <a:t>Machine Learning</a:t>
            </a:r>
            <a:endParaRPr b="0" lang="en-AU" sz="1600" spc="-1" strike="noStrike">
              <a:latin typeface="Arial"/>
            </a:endParaRPr>
          </a:p>
          <a:p>
            <a:pPr>
              <a:lnSpc>
                <a:spcPct val="110000"/>
              </a:lnSpc>
            </a:pPr>
            <a:r>
              <a:rPr b="0" lang="en-US" sz="1800" spc="-1" strike="noStrike">
                <a:solidFill>
                  <a:srgbClr val="808080"/>
                </a:solidFill>
                <a:latin typeface="Arial"/>
                <a:ea typeface="DejaVu Sans"/>
              </a:rPr>
              <a:t>SVM</a:t>
            </a:r>
            <a:endParaRPr b="0" lang="en-AU" sz="1800" spc="-1" strike="noStrike">
              <a:latin typeface="Arial"/>
            </a:endParaRPr>
          </a:p>
        </p:txBody>
      </p:sp>
      <p:sp>
        <p:nvSpPr>
          <p:cNvPr id="251" name="CustomShape 7"/>
          <p:cNvSpPr/>
          <p:nvPr/>
        </p:nvSpPr>
        <p:spPr>
          <a:xfrm>
            <a:off x="1260360" y="4838760"/>
            <a:ext cx="165276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Classify/Filter</a:t>
            </a:r>
            <a:endParaRPr b="0" lang="en-AU" sz="1800" spc="-1" strike="noStrike">
              <a:latin typeface="Arial"/>
            </a:endParaRPr>
          </a:p>
        </p:txBody>
      </p:sp>
      <p:sp>
        <p:nvSpPr>
          <p:cNvPr id="252" name="CustomShape 8"/>
          <p:cNvSpPr/>
          <p:nvPr/>
        </p:nvSpPr>
        <p:spPr>
          <a:xfrm>
            <a:off x="1187280" y="5580000"/>
            <a:ext cx="1868400" cy="559080"/>
          </a:xfrm>
          <a:prstGeom prst="rect">
            <a:avLst/>
          </a:prstGeom>
          <a:solidFill>
            <a:srgbClr val="c0c0c0"/>
          </a:solidFill>
          <a:ln w="12600">
            <a:solidFill>
              <a:schemeClr val="tx1"/>
            </a:solidFill>
            <a:miter/>
          </a:ln>
        </p:spPr>
        <p:style>
          <a:lnRef idx="0"/>
          <a:fillRef idx="0"/>
          <a:effectRef idx="0"/>
          <a:fontRef idx="minor"/>
        </p:style>
        <p:txBody>
          <a:bodyPr lIns="90000" rIns="90000" tIns="46800" bIns="46800">
            <a:spAutoFit/>
          </a:bodyPr>
          <a:p>
            <a:pPr>
              <a:lnSpc>
                <a:spcPct val="35000"/>
              </a:lnSpc>
            </a:pPr>
            <a:endParaRPr b="0" lang="en-AU" sz="1800" spc="-1" strike="noStrike">
              <a:latin typeface="Arial"/>
            </a:endParaRPr>
          </a:p>
          <a:p>
            <a:pPr>
              <a:lnSpc>
                <a:spcPct val="35000"/>
              </a:lnSpc>
            </a:pPr>
            <a:endParaRPr b="0" lang="en-AU" sz="1800" spc="-1" strike="noStrike">
              <a:latin typeface="Arial"/>
            </a:endParaRPr>
          </a:p>
          <a:p>
            <a:pPr>
              <a:lnSpc>
                <a:spcPct val="35000"/>
              </a:lnSpc>
            </a:pPr>
            <a:r>
              <a:rPr b="0" lang="en-US" sz="1800" spc="-1" strike="noStrike">
                <a:solidFill>
                  <a:srgbClr val="808080"/>
                </a:solidFill>
                <a:latin typeface="Arial"/>
                <a:ea typeface="DejaVu Sans"/>
              </a:rPr>
              <a:t>Database/Web</a:t>
            </a:r>
            <a:endParaRPr b="0" lang="en-AU" sz="1800" spc="-1" strike="noStrike">
              <a:latin typeface="Arial"/>
            </a:endParaRPr>
          </a:p>
        </p:txBody>
      </p:sp>
      <p:sp>
        <p:nvSpPr>
          <p:cNvPr id="253" name="Line 9"/>
          <p:cNvSpPr/>
          <p:nvPr/>
        </p:nvSpPr>
        <p:spPr>
          <a:xfrm>
            <a:off x="5651280" y="2997000"/>
            <a:ext cx="358920" cy="1440"/>
          </a:xfrm>
          <a:prstGeom prst="line">
            <a:avLst/>
          </a:prstGeom>
          <a:ln w="57240">
            <a:solidFill>
              <a:srgbClr val="808080"/>
            </a:solidFill>
            <a:miter/>
            <a:tailEnd len="med" type="triangle" w="med"/>
          </a:ln>
        </p:spPr>
        <p:style>
          <a:lnRef idx="0"/>
          <a:fillRef idx="0"/>
          <a:effectRef idx="0"/>
          <a:fontRef idx="minor"/>
        </p:style>
      </p:sp>
      <p:sp>
        <p:nvSpPr>
          <p:cNvPr id="254" name="Line 10"/>
          <p:cNvSpPr/>
          <p:nvPr/>
        </p:nvSpPr>
        <p:spPr>
          <a:xfrm>
            <a:off x="7380000" y="4292280"/>
            <a:ext cx="1800" cy="360360"/>
          </a:xfrm>
          <a:prstGeom prst="line">
            <a:avLst/>
          </a:prstGeom>
          <a:ln w="57240">
            <a:solidFill>
              <a:srgbClr val="808080"/>
            </a:solidFill>
            <a:miter/>
            <a:tailEnd len="med" type="triangle" w="med"/>
          </a:ln>
        </p:spPr>
        <p:style>
          <a:lnRef idx="0"/>
          <a:fillRef idx="0"/>
          <a:effectRef idx="0"/>
          <a:fontRef idx="minor"/>
        </p:style>
      </p:sp>
      <p:sp>
        <p:nvSpPr>
          <p:cNvPr id="255" name="Line 11"/>
          <p:cNvSpPr/>
          <p:nvPr/>
        </p:nvSpPr>
        <p:spPr>
          <a:xfrm>
            <a:off x="7380000" y="5445000"/>
            <a:ext cx="1800" cy="288720"/>
          </a:xfrm>
          <a:prstGeom prst="line">
            <a:avLst/>
          </a:prstGeom>
          <a:ln w="57240">
            <a:solidFill>
              <a:srgbClr val="808080"/>
            </a:solidFill>
            <a:miter/>
            <a:tailEnd len="med" type="triangle" w="med"/>
          </a:ln>
        </p:spPr>
        <p:style>
          <a:lnRef idx="0"/>
          <a:fillRef idx="0"/>
          <a:effectRef idx="0"/>
          <a:fontRef idx="minor"/>
        </p:style>
      </p:sp>
      <p:sp>
        <p:nvSpPr>
          <p:cNvPr id="256" name="Line 12"/>
          <p:cNvSpPr/>
          <p:nvPr/>
        </p:nvSpPr>
        <p:spPr>
          <a:xfrm flipH="1">
            <a:off x="4913280" y="5013000"/>
            <a:ext cx="685800" cy="1800"/>
          </a:xfrm>
          <a:prstGeom prst="line">
            <a:avLst/>
          </a:prstGeom>
          <a:ln w="57240">
            <a:solidFill>
              <a:srgbClr val="808080"/>
            </a:solidFill>
            <a:miter/>
            <a:tailEnd len="med" type="triangle" w="med"/>
          </a:ln>
        </p:spPr>
        <p:style>
          <a:lnRef idx="0"/>
          <a:fillRef idx="0"/>
          <a:effectRef idx="0"/>
          <a:fontRef idx="minor"/>
        </p:style>
      </p:sp>
      <p:sp>
        <p:nvSpPr>
          <p:cNvPr id="257" name="Line 13"/>
          <p:cNvSpPr/>
          <p:nvPr/>
        </p:nvSpPr>
        <p:spPr>
          <a:xfrm flipH="1">
            <a:off x="3039840" y="5013000"/>
            <a:ext cx="758880" cy="1800"/>
          </a:xfrm>
          <a:prstGeom prst="line">
            <a:avLst/>
          </a:prstGeom>
          <a:ln w="57240">
            <a:solidFill>
              <a:srgbClr val="808080"/>
            </a:solidFill>
            <a:miter/>
            <a:tailEnd len="med" type="triangle" w="med"/>
          </a:ln>
        </p:spPr>
        <p:style>
          <a:lnRef idx="0"/>
          <a:fillRef idx="0"/>
          <a:effectRef idx="0"/>
          <a:fontRef idx="minor"/>
        </p:style>
      </p:sp>
      <p:sp>
        <p:nvSpPr>
          <p:cNvPr id="258" name="Line 14"/>
          <p:cNvSpPr/>
          <p:nvPr/>
        </p:nvSpPr>
        <p:spPr>
          <a:xfrm>
            <a:off x="2050920" y="5300640"/>
            <a:ext cx="1440" cy="433080"/>
          </a:xfrm>
          <a:prstGeom prst="line">
            <a:avLst/>
          </a:prstGeom>
          <a:ln w="57240">
            <a:solidFill>
              <a:srgbClr val="808080"/>
            </a:solidFill>
            <a:miter/>
            <a:tailEnd len="med" type="triangle" w="med"/>
          </a:ln>
        </p:spPr>
        <p:style>
          <a:lnRef idx="0"/>
          <a:fillRef idx="0"/>
          <a:effectRef idx="0"/>
          <a:fontRef idx="minor"/>
        </p:style>
      </p:sp>
      <p:sp>
        <p:nvSpPr>
          <p:cNvPr id="259" name="CustomShape 15"/>
          <p:cNvSpPr/>
          <p:nvPr/>
        </p:nvSpPr>
        <p:spPr>
          <a:xfrm>
            <a:off x="826920" y="6496200"/>
            <a:ext cx="8312400" cy="180360"/>
          </a:xfrm>
          <a:prstGeom prst="rect">
            <a:avLst/>
          </a:prstGeom>
          <a:noFill/>
          <a:ln w="0">
            <a:noFill/>
          </a:ln>
        </p:spPr>
        <p:style>
          <a:lnRef idx="0"/>
          <a:fillRef idx="0"/>
          <a:effectRef idx="0"/>
          <a:fontRef idx="minor"/>
        </p:style>
        <p:txBody>
          <a:bodyPr lIns="0" rIns="0" tIns="0" bIns="0">
            <a:spAutoFit/>
          </a:bodyPr>
          <a:p>
            <a:pPr marL="330120" indent="-325440">
              <a:lnSpc>
                <a:spcPct val="66000"/>
              </a:lnSpc>
              <a:tabLst>
                <a:tab algn="l" pos="0"/>
              </a:tabLst>
            </a:pPr>
            <a:r>
              <a:rPr b="0" lang="en-US" sz="1800" spc="-1" strike="noStrike">
                <a:solidFill>
                  <a:srgbClr val="000000"/>
                </a:solidFill>
                <a:latin typeface="Lucida Sans Unicode"/>
                <a:ea typeface="DejaVu Sans"/>
              </a:rPr>
              <a:t>Hamilton, Pantelic, Hanson, Teasdale, </a:t>
            </a:r>
            <a:r>
              <a:rPr b="0" i="1" lang="en-US" sz="1800" spc="-1" strike="noStrike">
                <a:solidFill>
                  <a:srgbClr val="000000"/>
                </a:solidFill>
                <a:latin typeface="Lucida Sans Unicode"/>
                <a:ea typeface="DejaVu Sans"/>
              </a:rPr>
              <a:t>BMC Bioinformatics 2008</a:t>
            </a:r>
            <a:r>
              <a:rPr b="0" lang="en-US" sz="1800" spc="-1" strike="noStrike">
                <a:solidFill>
                  <a:srgbClr val="ffffff"/>
                </a:solidFill>
                <a:latin typeface="Lucida Sans Unicode"/>
                <a:ea typeface="DejaVu Sans"/>
              </a:rPr>
              <a:t> </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68360" y="237960"/>
            <a:ext cx="8215560" cy="1184400"/>
          </a:xfrm>
          <a:prstGeom prst="rect">
            <a:avLst/>
          </a:prstGeom>
          <a:noFill/>
          <a:ln w="0">
            <a:noFill/>
          </a:ln>
        </p:spPr>
        <p:style>
          <a:lnRef idx="0"/>
          <a:fillRef idx="0"/>
          <a:effectRef idx="0"/>
          <a:fontRef idx="minor"/>
        </p:style>
        <p:txBody>
          <a:bodyPr lIns="90000" rIns="90000" tIns="46800" bIns="46800" anchor="ctr">
            <a:noAutofit/>
          </a:bodyPr>
          <a:p>
            <a:pPr algn="ctr">
              <a:lnSpc>
                <a:spcPct val="112000"/>
              </a:lnSpc>
            </a:pPr>
            <a:r>
              <a:rPr b="0" lang="en-US" sz="3200" spc="-1" strike="noStrike">
                <a:solidFill>
                  <a:srgbClr val="000000"/>
                </a:solidFill>
                <a:latin typeface="Calibri"/>
                <a:ea typeface="DejaVu Sans"/>
              </a:rPr>
              <a:t>(Protein Cell) Image Classification</a:t>
            </a:r>
            <a:endParaRPr b="0" lang="en-AU" sz="3200" spc="-1" strike="noStrike">
              <a:latin typeface="Arial"/>
            </a:endParaRPr>
          </a:p>
        </p:txBody>
      </p:sp>
      <p:pic>
        <p:nvPicPr>
          <p:cNvPr id="261" name="Picture 3" descr=""/>
          <p:cNvPicPr/>
          <p:nvPr/>
        </p:nvPicPr>
        <p:blipFill>
          <a:blip r:embed="rId1"/>
          <a:stretch/>
        </p:blipFill>
        <p:spPr>
          <a:xfrm>
            <a:off x="5247360" y="1346400"/>
            <a:ext cx="1219320" cy="1219320"/>
          </a:xfrm>
          <a:prstGeom prst="rect">
            <a:avLst/>
          </a:prstGeom>
          <a:ln w="19080">
            <a:solidFill>
              <a:schemeClr val="bg2"/>
            </a:solidFill>
            <a:miter/>
          </a:ln>
        </p:spPr>
      </p:pic>
      <p:pic>
        <p:nvPicPr>
          <p:cNvPr id="262" name="Picture 4" descr=""/>
          <p:cNvPicPr/>
          <p:nvPr/>
        </p:nvPicPr>
        <p:blipFill>
          <a:blip r:embed="rId2"/>
          <a:stretch/>
        </p:blipFill>
        <p:spPr>
          <a:xfrm>
            <a:off x="3805920" y="1346400"/>
            <a:ext cx="1219320" cy="1219320"/>
          </a:xfrm>
          <a:prstGeom prst="rect">
            <a:avLst/>
          </a:prstGeom>
          <a:ln w="19080">
            <a:solidFill>
              <a:schemeClr val="bg2"/>
            </a:solidFill>
            <a:miter/>
          </a:ln>
        </p:spPr>
      </p:pic>
      <p:pic>
        <p:nvPicPr>
          <p:cNvPr id="263" name="Picture 5" descr=""/>
          <p:cNvPicPr/>
          <p:nvPr/>
        </p:nvPicPr>
        <p:blipFill>
          <a:blip r:embed="rId3"/>
          <a:stretch/>
        </p:blipFill>
        <p:spPr>
          <a:xfrm>
            <a:off x="3805920" y="2930760"/>
            <a:ext cx="1219320" cy="1219320"/>
          </a:xfrm>
          <a:prstGeom prst="rect">
            <a:avLst/>
          </a:prstGeom>
          <a:ln w="19080">
            <a:solidFill>
              <a:schemeClr val="bg2"/>
            </a:solidFill>
            <a:miter/>
          </a:ln>
        </p:spPr>
      </p:pic>
      <p:pic>
        <p:nvPicPr>
          <p:cNvPr id="264" name="Picture 6" descr=""/>
          <p:cNvPicPr/>
          <p:nvPr/>
        </p:nvPicPr>
        <p:blipFill>
          <a:blip r:embed="rId4"/>
          <a:stretch/>
        </p:blipFill>
        <p:spPr>
          <a:xfrm>
            <a:off x="2365920" y="1346400"/>
            <a:ext cx="1219320" cy="1219320"/>
          </a:xfrm>
          <a:prstGeom prst="rect">
            <a:avLst/>
          </a:prstGeom>
          <a:ln w="19080">
            <a:solidFill>
              <a:schemeClr val="bg2"/>
            </a:solidFill>
            <a:miter/>
          </a:ln>
        </p:spPr>
      </p:pic>
      <p:pic>
        <p:nvPicPr>
          <p:cNvPr id="265" name="Picture 7" descr=""/>
          <p:cNvPicPr/>
          <p:nvPr/>
        </p:nvPicPr>
        <p:blipFill>
          <a:blip r:embed="rId5"/>
          <a:stretch/>
        </p:blipFill>
        <p:spPr>
          <a:xfrm>
            <a:off x="5247360" y="2930760"/>
            <a:ext cx="1219320" cy="1219320"/>
          </a:xfrm>
          <a:prstGeom prst="rect">
            <a:avLst/>
          </a:prstGeom>
          <a:ln w="19080">
            <a:solidFill>
              <a:schemeClr val="bg2"/>
            </a:solidFill>
            <a:miter/>
          </a:ln>
        </p:spPr>
      </p:pic>
      <p:pic>
        <p:nvPicPr>
          <p:cNvPr id="266" name="Picture 8" descr=""/>
          <p:cNvPicPr/>
          <p:nvPr/>
        </p:nvPicPr>
        <p:blipFill>
          <a:blip r:embed="rId6"/>
          <a:stretch/>
        </p:blipFill>
        <p:spPr>
          <a:xfrm>
            <a:off x="926280" y="2930760"/>
            <a:ext cx="1219320" cy="1219320"/>
          </a:xfrm>
          <a:prstGeom prst="rect">
            <a:avLst/>
          </a:prstGeom>
          <a:ln w="19080">
            <a:solidFill>
              <a:schemeClr val="bg2"/>
            </a:solidFill>
            <a:miter/>
          </a:ln>
        </p:spPr>
      </p:pic>
      <p:pic>
        <p:nvPicPr>
          <p:cNvPr id="267" name="Picture 9" descr=""/>
          <p:cNvPicPr/>
          <p:nvPr/>
        </p:nvPicPr>
        <p:blipFill>
          <a:blip r:embed="rId7"/>
          <a:stretch/>
        </p:blipFill>
        <p:spPr>
          <a:xfrm>
            <a:off x="2365920" y="2930760"/>
            <a:ext cx="1219320" cy="1219320"/>
          </a:xfrm>
          <a:prstGeom prst="rect">
            <a:avLst/>
          </a:prstGeom>
          <a:ln w="19080">
            <a:solidFill>
              <a:schemeClr val="bg2"/>
            </a:solidFill>
            <a:miter/>
          </a:ln>
        </p:spPr>
      </p:pic>
      <p:pic>
        <p:nvPicPr>
          <p:cNvPr id="268" name="Picture 10" descr=""/>
          <p:cNvPicPr/>
          <p:nvPr/>
        </p:nvPicPr>
        <p:blipFill>
          <a:blip r:embed="rId8"/>
          <a:stretch/>
        </p:blipFill>
        <p:spPr>
          <a:xfrm>
            <a:off x="926280" y="1337040"/>
            <a:ext cx="1219320" cy="1219320"/>
          </a:xfrm>
          <a:prstGeom prst="rect">
            <a:avLst/>
          </a:prstGeom>
          <a:ln w="19080">
            <a:solidFill>
              <a:schemeClr val="bg2"/>
            </a:solidFill>
            <a:miter/>
          </a:ln>
        </p:spPr>
      </p:pic>
      <p:sp>
        <p:nvSpPr>
          <p:cNvPr id="269" name="CustomShape 2"/>
          <p:cNvSpPr/>
          <p:nvPr/>
        </p:nvSpPr>
        <p:spPr>
          <a:xfrm>
            <a:off x="854640" y="4226400"/>
            <a:ext cx="111708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Actin-Cyto</a:t>
            </a:r>
            <a:endParaRPr b="0" lang="en-AU" sz="1600" spc="-1" strike="noStrike">
              <a:latin typeface="Arial"/>
            </a:endParaRPr>
          </a:p>
        </p:txBody>
      </p:sp>
      <p:sp>
        <p:nvSpPr>
          <p:cNvPr id="270" name="CustomShape 3"/>
          <p:cNvSpPr/>
          <p:nvPr/>
        </p:nvSpPr>
        <p:spPr>
          <a:xfrm>
            <a:off x="5103000" y="2642040"/>
            <a:ext cx="134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Mitochondria</a:t>
            </a:r>
            <a:endParaRPr b="0" lang="en-AU" sz="1600" spc="-1" strike="noStrike">
              <a:latin typeface="Arial"/>
            </a:endParaRPr>
          </a:p>
        </p:txBody>
      </p:sp>
      <p:sp>
        <p:nvSpPr>
          <p:cNvPr id="271" name="CustomShape 4"/>
          <p:cNvSpPr/>
          <p:nvPr/>
        </p:nvSpPr>
        <p:spPr>
          <a:xfrm>
            <a:off x="5103000" y="4226400"/>
            <a:ext cx="6537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Golgi</a:t>
            </a:r>
            <a:endParaRPr b="0" lang="en-AU" sz="1600" spc="-1" strike="noStrike">
              <a:latin typeface="Arial"/>
            </a:endParaRPr>
          </a:p>
        </p:txBody>
      </p:sp>
      <p:sp>
        <p:nvSpPr>
          <p:cNvPr id="272" name="CustomShape 5"/>
          <p:cNvSpPr/>
          <p:nvPr/>
        </p:nvSpPr>
        <p:spPr>
          <a:xfrm>
            <a:off x="3665880" y="2642040"/>
            <a:ext cx="10987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Lysosome</a:t>
            </a:r>
            <a:endParaRPr b="0" lang="en-AU" sz="1600" spc="-1" strike="noStrike">
              <a:latin typeface="Arial"/>
            </a:endParaRPr>
          </a:p>
        </p:txBody>
      </p:sp>
      <p:sp>
        <p:nvSpPr>
          <p:cNvPr id="273" name="CustomShape 6"/>
          <p:cNvSpPr/>
          <p:nvPr/>
        </p:nvSpPr>
        <p:spPr>
          <a:xfrm>
            <a:off x="2223000" y="2642040"/>
            <a:ext cx="484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PM</a:t>
            </a:r>
            <a:endParaRPr b="0" lang="en-AU" sz="1600" spc="-1" strike="noStrike">
              <a:latin typeface="Arial"/>
            </a:endParaRPr>
          </a:p>
        </p:txBody>
      </p:sp>
      <p:sp>
        <p:nvSpPr>
          <p:cNvPr id="274" name="CustomShape 7"/>
          <p:cNvSpPr/>
          <p:nvPr/>
        </p:nvSpPr>
        <p:spPr>
          <a:xfrm>
            <a:off x="3663000" y="4226400"/>
            <a:ext cx="115056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Endosome</a:t>
            </a:r>
            <a:endParaRPr b="0" lang="en-AU" sz="1600" spc="-1" strike="noStrike">
              <a:latin typeface="Arial"/>
            </a:endParaRPr>
          </a:p>
        </p:txBody>
      </p:sp>
      <p:sp>
        <p:nvSpPr>
          <p:cNvPr id="275" name="CustomShape 8"/>
          <p:cNvSpPr/>
          <p:nvPr/>
        </p:nvSpPr>
        <p:spPr>
          <a:xfrm>
            <a:off x="781920" y="2642040"/>
            <a:ext cx="116100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Micro-Cyto</a:t>
            </a:r>
            <a:endParaRPr b="0" lang="en-AU" sz="1600" spc="-1" strike="noStrike">
              <a:latin typeface="Arial"/>
            </a:endParaRPr>
          </a:p>
        </p:txBody>
      </p:sp>
      <p:sp>
        <p:nvSpPr>
          <p:cNvPr id="276" name="CustomShape 9"/>
          <p:cNvSpPr/>
          <p:nvPr/>
        </p:nvSpPr>
        <p:spPr>
          <a:xfrm>
            <a:off x="2223000" y="4226400"/>
            <a:ext cx="46152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ER</a:t>
            </a:r>
            <a:endParaRPr b="0" lang="en-AU" sz="1600" spc="-1" strike="noStrike">
              <a:latin typeface="Arial"/>
            </a:endParaRPr>
          </a:p>
        </p:txBody>
      </p:sp>
      <p:pic>
        <p:nvPicPr>
          <p:cNvPr id="277" name="Picture 19" descr=""/>
          <p:cNvPicPr/>
          <p:nvPr/>
        </p:nvPicPr>
        <p:blipFill>
          <a:blip r:embed="rId9"/>
          <a:stretch/>
        </p:blipFill>
        <p:spPr>
          <a:xfrm>
            <a:off x="6687360" y="1346400"/>
            <a:ext cx="1220760" cy="1220760"/>
          </a:xfrm>
          <a:prstGeom prst="rect">
            <a:avLst/>
          </a:prstGeom>
          <a:ln w="19080">
            <a:solidFill>
              <a:schemeClr val="bg2"/>
            </a:solidFill>
            <a:miter/>
          </a:ln>
        </p:spPr>
      </p:pic>
      <p:sp>
        <p:nvSpPr>
          <p:cNvPr id="278" name="CustomShape 10"/>
          <p:cNvSpPr/>
          <p:nvPr/>
        </p:nvSpPr>
        <p:spPr>
          <a:xfrm>
            <a:off x="6541920" y="2642040"/>
            <a:ext cx="9140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Nucleus</a:t>
            </a:r>
            <a:endParaRPr b="0" lang="en-AU" sz="1600" spc="-1" strike="noStrike">
              <a:latin typeface="Arial"/>
            </a:endParaRPr>
          </a:p>
        </p:txBody>
      </p:sp>
      <p:pic>
        <p:nvPicPr>
          <p:cNvPr id="279" name="Picture 21" descr=""/>
          <p:cNvPicPr/>
          <p:nvPr/>
        </p:nvPicPr>
        <p:blipFill>
          <a:blip r:embed="rId10"/>
          <a:stretch/>
        </p:blipFill>
        <p:spPr>
          <a:xfrm>
            <a:off x="6687360" y="2930760"/>
            <a:ext cx="1219320" cy="1219320"/>
          </a:xfrm>
          <a:prstGeom prst="rect">
            <a:avLst/>
          </a:prstGeom>
          <a:ln w="19080">
            <a:solidFill>
              <a:schemeClr val="bg2"/>
            </a:solidFill>
            <a:miter/>
          </a:ln>
        </p:spPr>
      </p:pic>
      <p:sp>
        <p:nvSpPr>
          <p:cNvPr id="280" name="CustomShape 11"/>
          <p:cNvSpPr/>
          <p:nvPr/>
        </p:nvSpPr>
        <p:spPr>
          <a:xfrm>
            <a:off x="6614280" y="4226400"/>
            <a:ext cx="1252440" cy="253800"/>
          </a:xfrm>
          <a:prstGeom prst="rect">
            <a:avLst/>
          </a:prstGeom>
          <a:noFill/>
          <a:ln w="0">
            <a:noFill/>
          </a:ln>
        </p:spPr>
        <p:style>
          <a:lnRef idx="0"/>
          <a:fillRef idx="0"/>
          <a:effectRef idx="0"/>
          <a:fontRef idx="minor"/>
        </p:style>
        <p:txBody>
          <a:bodyPr wrap="none" lIns="90000" rIns="90000" tIns="46800" bIns="46800">
            <a:spAutoFit/>
          </a:bodyPr>
          <a:p>
            <a:pPr>
              <a:lnSpc>
                <a:spcPct val="66000"/>
              </a:lnSpc>
            </a:pPr>
            <a:r>
              <a:rPr b="0" lang="en-US" sz="1600" spc="-1" strike="noStrike">
                <a:solidFill>
                  <a:srgbClr val="808080"/>
                </a:solidFill>
                <a:latin typeface="Arial"/>
                <a:ea typeface="DejaVu Sans"/>
              </a:rPr>
              <a:t>Peroxisome</a:t>
            </a:r>
            <a:endParaRPr b="0" lang="en-AU" sz="1600" spc="-1" strike="noStrike">
              <a:latin typeface="Arial"/>
            </a:endParaRPr>
          </a:p>
        </p:txBody>
      </p:sp>
      <p:sp>
        <p:nvSpPr>
          <p:cNvPr id="281" name="CustomShape 12"/>
          <p:cNvSpPr/>
          <p:nvPr/>
        </p:nvSpPr>
        <p:spPr>
          <a:xfrm>
            <a:off x="468360" y="6381360"/>
            <a:ext cx="8059680" cy="367200"/>
          </a:xfrm>
          <a:prstGeom prst="rect">
            <a:avLst/>
          </a:prstGeom>
          <a:noFill/>
          <a:ln w="0">
            <a:noFill/>
          </a:ln>
        </p:spPr>
        <p:style>
          <a:lnRef idx="0"/>
          <a:fillRef idx="0"/>
          <a:effectRef idx="0"/>
          <a:fontRef idx="minor"/>
        </p:style>
        <p:txBody>
          <a:bodyPr lIns="90000" rIns="90000" tIns="46800" bIns="46800" anchor="ctr">
            <a:spAutoFit/>
          </a:bodyPr>
          <a:p>
            <a:pPr algn="ctr">
              <a:lnSpc>
                <a:spcPct val="100000"/>
              </a:lnSpc>
            </a:pPr>
            <a:r>
              <a:rPr b="0" lang="en-US" sz="1800" spc="-1" strike="noStrike">
                <a:solidFill>
                  <a:srgbClr val="ffffff"/>
                </a:solidFill>
                <a:latin typeface="Lucida Sans Unicode"/>
                <a:ea typeface="DejaVu Sans"/>
              </a:rPr>
              <a:t>Hamilton, Pantelic, Hanson, Teasdale, BMC Bioinformatics </a:t>
            </a:r>
            <a:r>
              <a:rPr b="1" lang="en-US" sz="1800" spc="-1" strike="noStrike">
                <a:solidFill>
                  <a:srgbClr val="ffffff"/>
                </a:solidFill>
                <a:latin typeface="Lucida Sans Unicode"/>
                <a:ea typeface="DejaVu Sans"/>
              </a:rPr>
              <a:t>8</a:t>
            </a:r>
            <a:r>
              <a:rPr b="0" lang="en-US" sz="1800" spc="-1" strike="noStrike">
                <a:solidFill>
                  <a:srgbClr val="ffffff"/>
                </a:solidFill>
                <a:latin typeface="Lucida Sans Unicode"/>
                <a:ea typeface="DejaVu Sans"/>
              </a:rPr>
              <a:t>:110</a:t>
            </a:r>
            <a:endParaRPr b="0" lang="en-AU" sz="1800" spc="-1" strike="noStrike">
              <a:latin typeface="Arial"/>
            </a:endParaRPr>
          </a:p>
        </p:txBody>
      </p:sp>
      <p:sp>
        <p:nvSpPr>
          <p:cNvPr id="282" name="CustomShape 13"/>
          <p:cNvSpPr/>
          <p:nvPr/>
        </p:nvSpPr>
        <p:spPr>
          <a:xfrm>
            <a:off x="731520" y="4480560"/>
            <a:ext cx="8132760" cy="1650960"/>
          </a:xfrm>
          <a:prstGeom prst="rect">
            <a:avLst/>
          </a:prstGeom>
          <a:noFill/>
          <a:ln w="0">
            <a:noFill/>
          </a:ln>
        </p:spPr>
        <p:style>
          <a:lnRef idx="0"/>
          <a:fillRef idx="0"/>
          <a:effectRef idx="0"/>
          <a:fontRef idx="minor"/>
        </p:style>
        <p:txBody>
          <a:bodyPr lIns="90000" rIns="90000" tIns="46800" bIns="46800">
            <a:noAutofit/>
          </a:bodyPr>
          <a:p>
            <a:pPr marL="316080" indent="-311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HeLa cells, fluorescent imaging, 60X</a:t>
            </a:r>
            <a:endParaRPr b="0" lang="en-AU" sz="2000" spc="-1" strike="noStrike">
              <a:latin typeface="Arial"/>
            </a:endParaRPr>
          </a:p>
          <a:p>
            <a:pPr marL="316080" indent="-311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10 locations  *  50 plate images/class = </a:t>
            </a:r>
            <a:r>
              <a:rPr b="1" lang="en-US" sz="2000" spc="-1" strike="noStrike">
                <a:solidFill>
                  <a:srgbClr val="000000"/>
                </a:solidFill>
                <a:latin typeface="Calibri"/>
                <a:ea typeface="DejaVu Sans"/>
              </a:rPr>
              <a:t>500 plates</a:t>
            </a:r>
            <a:endParaRPr b="0" lang="en-AU" sz="2000" spc="-1" strike="noStrike">
              <a:latin typeface="Arial"/>
            </a:endParaRPr>
          </a:p>
          <a:p>
            <a:pPr>
              <a:lnSpc>
                <a:spcPct val="102000"/>
              </a:lnSpc>
              <a:spcBef>
                <a:spcPts val="201"/>
              </a:spcBef>
            </a:pPr>
            <a:endParaRPr b="0" lang="en-AU" sz="2000" spc="-1" strike="noStrike">
              <a:latin typeface="Arial"/>
            </a:endParaRPr>
          </a:p>
          <a:p>
            <a:pPr marL="316080" indent="-311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Up to </a:t>
            </a:r>
            <a:r>
              <a:rPr b="1" lang="en-US" sz="2000" spc="-1" strike="noStrike">
                <a:solidFill>
                  <a:srgbClr val="000000"/>
                </a:solidFill>
                <a:latin typeface="Calibri"/>
                <a:ea typeface="DejaVu Sans"/>
              </a:rPr>
              <a:t>95%</a:t>
            </a:r>
            <a:r>
              <a:rPr b="0" lang="en-US" sz="2000" spc="-1" strike="noStrike">
                <a:solidFill>
                  <a:srgbClr val="000000"/>
                </a:solidFill>
                <a:latin typeface="Calibri"/>
                <a:ea typeface="DejaVu Sans"/>
              </a:rPr>
              <a:t> correctly classified using </a:t>
            </a:r>
            <a:r>
              <a:rPr b="1" lang="en-US" sz="2000" spc="-1" strike="noStrike">
                <a:solidFill>
                  <a:srgbClr val="000000"/>
                </a:solidFill>
                <a:latin typeface="Calibri"/>
                <a:ea typeface="DejaVu Sans"/>
              </a:rPr>
              <a:t>TAS image stats + SVM</a:t>
            </a:r>
            <a:endParaRPr b="0" lang="en-AU" sz="2000" spc="-1" strike="noStrike">
              <a:latin typeface="Arial"/>
            </a:endParaRPr>
          </a:p>
          <a:p>
            <a:pPr>
              <a:lnSpc>
                <a:spcPct val="102000"/>
              </a:lnSpc>
              <a:spcBef>
                <a:spcPts val="400"/>
              </a:spcBef>
            </a:pPr>
            <a:endParaRPr b="0" lang="en-AU" sz="2000" spc="-1" strike="noStrike">
              <a:latin typeface="Arial"/>
            </a:endParaRPr>
          </a:p>
          <a:p>
            <a:pPr marL="316080" indent="-311400">
              <a:lnSpc>
                <a:spcPct val="102000"/>
              </a:lnSpc>
              <a:spcBef>
                <a:spcPts val="400"/>
              </a:spcBef>
              <a:buClr>
                <a:srgbClr val="000000"/>
              </a:buClr>
              <a:buFont typeface="Symbol"/>
              <a:buChar char=""/>
            </a:pPr>
            <a:r>
              <a:rPr b="1" lang="en-US" sz="2000" spc="-1" strike="noStrike">
                <a:solidFill>
                  <a:srgbClr val="000000"/>
                </a:solidFill>
                <a:latin typeface="Calibri"/>
                <a:ea typeface="DejaVu Sans"/>
              </a:rPr>
              <a:t>CellProfiler</a:t>
            </a:r>
            <a:r>
              <a:rPr b="0" lang="en-US" sz="2000" spc="-1" strike="noStrike">
                <a:solidFill>
                  <a:srgbClr val="000000"/>
                </a:solidFill>
                <a:latin typeface="Calibri"/>
                <a:ea typeface="DejaVu Sans"/>
              </a:rPr>
              <a:t> now has facilities for machine classification of cell imaging</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5" descr=""/>
          <p:cNvPicPr/>
          <p:nvPr/>
        </p:nvPicPr>
        <p:blipFill>
          <a:blip r:embed="rId1"/>
          <a:srcRect l="1098" t="0" r="49792" b="0"/>
          <a:stretch/>
        </p:blipFill>
        <p:spPr>
          <a:xfrm rot="13323000">
            <a:off x="519480" y="4019760"/>
            <a:ext cx="1862280" cy="2041560"/>
          </a:xfrm>
          <a:prstGeom prst="rect">
            <a:avLst/>
          </a:prstGeom>
          <a:ln w="0">
            <a:noFill/>
          </a:ln>
        </p:spPr>
      </p:pic>
      <p:pic>
        <p:nvPicPr>
          <p:cNvPr id="284" name="Picture 2" descr=""/>
          <p:cNvPicPr/>
          <p:nvPr/>
        </p:nvPicPr>
        <p:blipFill>
          <a:blip r:embed="rId2"/>
          <a:srcRect l="11922" t="22804" r="51634" b="21767"/>
          <a:stretch/>
        </p:blipFill>
        <p:spPr>
          <a:xfrm rot="12940200">
            <a:off x="492480" y="806760"/>
            <a:ext cx="2032200" cy="1476360"/>
          </a:xfrm>
          <a:prstGeom prst="rect">
            <a:avLst/>
          </a:prstGeom>
          <a:ln w="0">
            <a:noFill/>
          </a:ln>
        </p:spPr>
      </p:pic>
      <p:pic>
        <p:nvPicPr>
          <p:cNvPr id="285" name="Picture 14" descr=""/>
          <p:cNvPicPr/>
          <p:nvPr/>
        </p:nvPicPr>
        <p:blipFill>
          <a:blip r:embed="rId3"/>
          <a:srcRect l="10229" t="15754" r="52275" b="13037"/>
          <a:stretch/>
        </p:blipFill>
        <p:spPr>
          <a:xfrm rot="17864400">
            <a:off x="540000" y="2102400"/>
            <a:ext cx="1751040" cy="2249640"/>
          </a:xfrm>
          <a:prstGeom prst="rect">
            <a:avLst/>
          </a:prstGeom>
          <a:ln w="0">
            <a:noFill/>
          </a:ln>
        </p:spPr>
      </p:pic>
      <p:sp>
        <p:nvSpPr>
          <p:cNvPr id="286" name="CustomShape 1"/>
          <p:cNvSpPr/>
          <p:nvPr/>
        </p:nvSpPr>
        <p:spPr>
          <a:xfrm>
            <a:off x="2755800" y="4529160"/>
            <a:ext cx="347508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Intraepidermal Carcinoma</a:t>
            </a:r>
            <a:endParaRPr b="0" lang="en-AU" sz="2400" spc="-1" strike="noStrike">
              <a:latin typeface="Arial"/>
            </a:endParaRPr>
          </a:p>
        </p:txBody>
      </p:sp>
      <p:sp>
        <p:nvSpPr>
          <p:cNvPr id="287" name="CustomShape 2"/>
          <p:cNvSpPr/>
          <p:nvPr/>
        </p:nvSpPr>
        <p:spPr>
          <a:xfrm>
            <a:off x="2698920" y="2943360"/>
            <a:ext cx="347508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Squamous Cell Carcinoma</a:t>
            </a:r>
            <a:endParaRPr b="0" lang="en-AU" sz="2400" spc="-1" strike="noStrike">
              <a:latin typeface="Arial"/>
            </a:endParaRPr>
          </a:p>
        </p:txBody>
      </p:sp>
      <p:sp>
        <p:nvSpPr>
          <p:cNvPr id="288" name="CustomShape 3"/>
          <p:cNvSpPr/>
          <p:nvPr/>
        </p:nvSpPr>
        <p:spPr>
          <a:xfrm>
            <a:off x="2755800" y="1224000"/>
            <a:ext cx="2714760" cy="799560"/>
          </a:xfrm>
          <a:prstGeom prst="rect">
            <a:avLst/>
          </a:prstGeom>
          <a:noFill/>
          <a:ln w="0">
            <a:noFill/>
          </a:ln>
        </p:spPr>
        <p:style>
          <a:lnRef idx="0"/>
          <a:fillRef idx="0"/>
          <a:effectRef idx="0"/>
          <a:fontRef idx="minor"/>
        </p:style>
        <p:txBody>
          <a:bodyPr lIns="68760" rIns="68760" tIns="34200" bIns="34200">
            <a:spAutoFit/>
          </a:bodyPr>
          <a:p>
            <a:pPr>
              <a:lnSpc>
                <a:spcPct val="100000"/>
              </a:lnSpc>
            </a:pPr>
            <a:r>
              <a:rPr b="0" lang="en-US" sz="2400" spc="-1" strike="noStrike">
                <a:solidFill>
                  <a:srgbClr val="7030a0"/>
                </a:solidFill>
                <a:latin typeface="Arial"/>
                <a:ea typeface="DejaVu Sans"/>
              </a:rPr>
              <a:t>Basal Cell Carcinoma</a:t>
            </a:r>
            <a:endParaRPr b="0" lang="en-AU" sz="2400" spc="-1" strike="noStrike">
              <a:latin typeface="Arial"/>
            </a:endParaRPr>
          </a:p>
        </p:txBody>
      </p:sp>
      <p:sp>
        <p:nvSpPr>
          <p:cNvPr id="289" name="CustomShape 4"/>
          <p:cNvSpPr/>
          <p:nvPr/>
        </p:nvSpPr>
        <p:spPr>
          <a:xfrm>
            <a:off x="395280" y="8100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Non-Melanoma Skin Cancer Image Classification</a:t>
            </a:r>
            <a:endParaRPr b="0" lang="en-AU" sz="3200" spc="-1" strike="noStrike">
              <a:latin typeface="Arial"/>
            </a:endParaRPr>
          </a:p>
        </p:txBody>
      </p:sp>
      <p:sp>
        <p:nvSpPr>
          <p:cNvPr id="290" name="CustomShape 5"/>
          <p:cNvSpPr/>
          <p:nvPr/>
        </p:nvSpPr>
        <p:spPr>
          <a:xfrm>
            <a:off x="5528160" y="988920"/>
            <a:ext cx="33069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Simon Thomas (2018) imaged </a:t>
            </a:r>
            <a:endParaRPr b="0" lang="en-AU" sz="1800" spc="-1" strike="noStrike">
              <a:latin typeface="Arial"/>
            </a:endParaRPr>
          </a:p>
        </p:txBody>
      </p:sp>
      <p:sp>
        <p:nvSpPr>
          <p:cNvPr id="291" name="CustomShape 6"/>
          <p:cNvSpPr/>
          <p:nvPr/>
        </p:nvSpPr>
        <p:spPr>
          <a:xfrm>
            <a:off x="5673600" y="1343160"/>
            <a:ext cx="2946600" cy="2535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2400" spc="-1" strike="noStrike">
                <a:solidFill>
                  <a:srgbClr val="000000"/>
                </a:solidFill>
                <a:latin typeface="Arial"/>
                <a:ea typeface="DejaVu Sans"/>
              </a:rPr>
              <a:t>284 Images</a:t>
            </a:r>
            <a:r>
              <a:rPr b="1" lang="en-US" sz="1200" spc="-1" strike="noStrike">
                <a:solidFill>
                  <a:srgbClr val="000000"/>
                </a:solidFill>
                <a:latin typeface="Arial"/>
                <a:ea typeface="DejaVu Sans"/>
              </a:rPr>
              <a:t> </a:t>
            </a:r>
            <a:endParaRPr b="0" lang="en-AU" sz="1200" spc="-1" strike="noStrike">
              <a:latin typeface="Arial"/>
            </a:endParaRPr>
          </a:p>
          <a:p>
            <a:pPr>
              <a:lnSpc>
                <a:spcPct val="100000"/>
              </a:lnSpc>
            </a:pPr>
            <a:r>
              <a:rPr b="1" lang="en-US" sz="1050" spc="-1" strike="noStrike">
                <a:solidFill>
                  <a:srgbClr val="000000"/>
                </a:solidFill>
                <a:latin typeface="Arial"/>
                <a:ea typeface="DejaVu Sans"/>
              </a:rPr>
              <a:t>( x10 Magnification )</a:t>
            </a:r>
            <a:endParaRPr b="0" lang="en-AU" sz="105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135 Excisions</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91 Shave Biopsies</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58 Punch Biopsies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of </a:t>
            </a:r>
            <a:r>
              <a:rPr b="1" lang="en-US" sz="1800" spc="-1" strike="noStrike">
                <a:solidFill>
                  <a:srgbClr val="000000"/>
                </a:solidFill>
                <a:latin typeface="Arial"/>
                <a:ea typeface="DejaVu Sans"/>
              </a:rPr>
              <a:t>BCC, SCC, IEC, normal</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had been classified by an expert pathologist</a:t>
            </a:r>
            <a:endParaRPr b="0" lang="en-AU" sz="1800" spc="-1" strike="noStrike">
              <a:latin typeface="Arial"/>
            </a:endParaRPr>
          </a:p>
        </p:txBody>
      </p:sp>
      <p:sp>
        <p:nvSpPr>
          <p:cNvPr id="292" name="CustomShape 7"/>
          <p:cNvSpPr/>
          <p:nvPr/>
        </p:nvSpPr>
        <p:spPr>
          <a:xfrm>
            <a:off x="5629680" y="4149720"/>
            <a:ext cx="289080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Arial"/>
                <a:ea typeface="DejaVu Sans"/>
              </a:rPr>
              <a:t>99% accuracy</a:t>
            </a:r>
            <a:r>
              <a:rPr b="0" lang="en-US" sz="1800" spc="-1" strike="noStrike">
                <a:solidFill>
                  <a:srgbClr val="000000"/>
                </a:solidFill>
                <a:latin typeface="Arial"/>
                <a:ea typeface="DejaVu Sans"/>
              </a:rPr>
              <a:t> training a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convolution neural network</a:t>
            </a:r>
            <a:endParaRPr b="0" lang="en-AU" sz="1800" spc="-1" strike="noStrike">
              <a:latin typeface="Arial"/>
            </a:endParaRPr>
          </a:p>
        </p:txBody>
      </p:sp>
      <p:pic>
        <p:nvPicPr>
          <p:cNvPr id="293" name="Picture 5" descr=""/>
          <p:cNvPicPr/>
          <p:nvPr/>
        </p:nvPicPr>
        <p:blipFill>
          <a:blip r:embed="rId4"/>
          <a:stretch/>
        </p:blipFill>
        <p:spPr>
          <a:xfrm>
            <a:off x="5675400" y="4994280"/>
            <a:ext cx="2654280" cy="17668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503280" y="288936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t>
            </a:r>
            <a:br/>
            <a:r>
              <a:rPr b="0" lang="en-US" sz="3200" spc="-1" strike="noStrike">
                <a:solidFill>
                  <a:srgbClr val="000000"/>
                </a:solidFill>
                <a:latin typeface="Calibri"/>
                <a:ea typeface="DejaVu Sans"/>
              </a:rPr>
              <a:t>and Machine Learning</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sp>
        <p:nvSpPr>
          <p:cNvPr id="296" name="CustomShape 2"/>
          <p:cNvSpPr/>
          <p:nvPr/>
        </p:nvSpPr>
        <p:spPr>
          <a:xfrm>
            <a:off x="457200" y="112536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tabLst>
                <a:tab algn="l" pos="0"/>
              </a:tabLst>
            </a:pPr>
            <a:r>
              <a:rPr b="1" lang="en-US" sz="2400" spc="-1" strike="noStrike">
                <a:solidFill>
                  <a:srgbClr val="000000"/>
                </a:solidFill>
                <a:latin typeface="Calibri"/>
                <a:ea typeface="DejaVu Sans"/>
              </a:rPr>
              <a:t>Definition</a:t>
            </a:r>
            <a:endParaRPr b="0" lang="en-AU" sz="2400" spc="-1" strike="noStrike">
              <a:latin typeface="Arial"/>
            </a:endParaRPr>
          </a:p>
          <a:p>
            <a:pPr marL="343080" indent="-338400">
              <a:lnSpc>
                <a:spcPct val="100000"/>
              </a:lnSpc>
              <a:spcBef>
                <a:spcPts val="479"/>
              </a:spcBef>
              <a:tabLst>
                <a:tab algn="l" pos="0"/>
              </a:tabLst>
            </a:pPr>
            <a:r>
              <a:rPr b="0" lang="en-US" sz="2400" spc="-1" strike="noStrike">
                <a:solidFill>
                  <a:srgbClr val="000000"/>
                </a:solidFill>
                <a:latin typeface="Calibri"/>
                <a:ea typeface="DejaVu Sans"/>
              </a:rPr>
              <a:t>A segmentation is a partition of an image into regions</a:t>
            </a:r>
            <a:endParaRPr b="0" lang="en-AU" sz="2400" spc="-1" strike="noStrike">
              <a:latin typeface="Arial"/>
            </a:endParaRPr>
          </a:p>
          <a:p>
            <a:pPr marL="343080" indent="-338400">
              <a:lnSpc>
                <a:spcPct val="100000"/>
              </a:lnSpc>
              <a:spcBef>
                <a:spcPts val="479"/>
              </a:spcBef>
              <a:tabLst>
                <a:tab algn="l" pos="0"/>
              </a:tabLst>
            </a:pPr>
            <a:r>
              <a:rPr b="0" lang="en-US" sz="2400" spc="-1" strike="noStrike">
                <a:solidFill>
                  <a:srgbClr val="000000"/>
                </a:solidFill>
                <a:latin typeface="Calibri"/>
                <a:ea typeface="DejaVu Sans"/>
              </a:rPr>
              <a:t>e.g. foreground/background</a:t>
            </a:r>
            <a:endParaRPr b="0" lang="en-AU" sz="2400" spc="-1" strike="noStrike">
              <a:latin typeface="Arial"/>
            </a:endParaRPr>
          </a:p>
          <a:p>
            <a:pPr marL="343080" indent="-338400">
              <a:lnSpc>
                <a:spcPct val="100000"/>
              </a:lnSpc>
              <a:spcBef>
                <a:spcPts val="479"/>
              </a:spcBef>
              <a:tabLst>
                <a:tab algn="l" pos="0"/>
              </a:tabLst>
            </a:pPr>
            <a:endParaRPr b="0" lang="en-AU" sz="2400" spc="-1" strike="noStrike">
              <a:latin typeface="Arial"/>
            </a:endParaRPr>
          </a:p>
          <a:p>
            <a:pPr marL="343080" indent="-338400">
              <a:lnSpc>
                <a:spcPct val="100000"/>
              </a:lnSpc>
              <a:spcBef>
                <a:spcPts val="479"/>
              </a:spcBef>
              <a:tabLst>
                <a:tab algn="l" pos="0"/>
              </a:tabLst>
            </a:pPr>
            <a:r>
              <a:rPr b="1" lang="en-US" sz="2400" spc="-1" strike="noStrike">
                <a:solidFill>
                  <a:srgbClr val="000000"/>
                </a:solidFill>
                <a:latin typeface="Calibri"/>
                <a:ea typeface="DejaVu Sans"/>
              </a:rPr>
              <a:t>Approach</a:t>
            </a:r>
            <a:endParaRPr b="0" lang="en-AU" sz="2400" spc="-1" strike="noStrike">
              <a:latin typeface="Arial"/>
            </a:endParaRPr>
          </a:p>
          <a:p>
            <a:pPr marL="343080" indent="-338400">
              <a:lnSpc>
                <a:spcPct val="100000"/>
              </a:lnSpc>
              <a:spcBef>
                <a:spcPts val="479"/>
              </a:spcBef>
              <a:tabLst>
                <a:tab algn="l" pos="0"/>
              </a:tabLst>
            </a:pPr>
            <a:r>
              <a:rPr b="0" lang="en-US" sz="2400" spc="-1" strike="noStrike">
                <a:solidFill>
                  <a:srgbClr val="000000"/>
                </a:solidFill>
                <a:latin typeface="Calibri"/>
                <a:ea typeface="DejaVu Sans"/>
              </a:rPr>
              <a:t>Instead of a whole image we want to classify individual pixels</a:t>
            </a:r>
            <a:endParaRPr b="0" lang="en-AU" sz="2400" spc="-1" strike="noStrike">
              <a:latin typeface="Arial"/>
            </a:endParaRPr>
          </a:p>
          <a:p>
            <a:pPr marL="343080" indent="-338400">
              <a:lnSpc>
                <a:spcPct val="100000"/>
              </a:lnSpc>
              <a:spcBef>
                <a:spcPts val="479"/>
              </a:spcBef>
              <a:tabLst>
                <a:tab algn="l" pos="0"/>
              </a:tabLst>
            </a:pPr>
            <a:r>
              <a:rPr b="0" lang="en-US" sz="2400" spc="-1" strike="noStrike">
                <a:solidFill>
                  <a:srgbClr val="000000"/>
                </a:solidFill>
                <a:latin typeface="Calibri"/>
                <a:ea typeface="DejaVu Sans"/>
              </a:rPr>
              <a:t> </a:t>
            </a:r>
            <a:endParaRPr b="0" lang="en-AU" sz="2400" spc="-1" strike="noStrike">
              <a:latin typeface="Arial"/>
            </a:endParaRPr>
          </a:p>
        </p:txBody>
      </p:sp>
      <p:pic>
        <p:nvPicPr>
          <p:cNvPr id="297" name="Picture 1" descr=""/>
          <p:cNvPicPr/>
          <p:nvPr/>
        </p:nvPicPr>
        <p:blipFill>
          <a:blip r:embed="rId1"/>
          <a:stretch/>
        </p:blipFill>
        <p:spPr>
          <a:xfrm>
            <a:off x="755640" y="3895560"/>
            <a:ext cx="2443320" cy="2443320"/>
          </a:xfrm>
          <a:prstGeom prst="rect">
            <a:avLst/>
          </a:prstGeom>
          <a:ln w="0">
            <a:noFill/>
          </a:ln>
        </p:spPr>
      </p:pic>
      <p:pic>
        <p:nvPicPr>
          <p:cNvPr id="298" name="Picture 2" descr=""/>
          <p:cNvPicPr/>
          <p:nvPr/>
        </p:nvPicPr>
        <p:blipFill>
          <a:blip r:embed="rId2"/>
          <a:stretch/>
        </p:blipFill>
        <p:spPr>
          <a:xfrm>
            <a:off x="4284720" y="3895560"/>
            <a:ext cx="2443320" cy="2443320"/>
          </a:xfrm>
          <a:prstGeom prst="rect">
            <a:avLst/>
          </a:prstGeom>
          <a:ln w="0">
            <a:noFill/>
          </a:ln>
        </p:spPr>
      </p:pic>
      <p:sp>
        <p:nvSpPr>
          <p:cNvPr id="299" name="CustomShape 3"/>
          <p:cNvSpPr/>
          <p:nvPr/>
        </p:nvSpPr>
        <p:spPr>
          <a:xfrm>
            <a:off x="6953040" y="4433760"/>
            <a:ext cx="201744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DejaVu Sans"/>
              </a:rPr>
              <a:t>Ureteric tree</a:t>
            </a:r>
            <a:endParaRPr b="0" lang="en-AU" sz="1800" spc="-1" strike="noStrike">
              <a:latin typeface="Arial"/>
            </a:endParaRPr>
          </a:p>
          <a:p>
            <a:pPr>
              <a:lnSpc>
                <a:spcPct val="100000"/>
              </a:lnSpc>
            </a:pPr>
            <a:r>
              <a:rPr b="0" lang="en-US" sz="1800" spc="-1" strike="noStrike">
                <a:solidFill>
                  <a:srgbClr val="00b050"/>
                </a:solidFill>
                <a:latin typeface="Arial"/>
                <a:ea typeface="DejaVu Sans"/>
              </a:rPr>
              <a:t>Cap mesenchyme</a:t>
            </a:r>
            <a:endParaRPr b="0" lang="en-AU" sz="1800" spc="-1" strike="noStrike">
              <a:latin typeface="Arial"/>
            </a:endParaRPr>
          </a:p>
          <a:p>
            <a:pPr>
              <a:lnSpc>
                <a:spcPct val="100000"/>
              </a:lnSpc>
            </a:pPr>
            <a:r>
              <a:rPr b="0" lang="en-US" sz="1800" spc="-1" strike="noStrike">
                <a:solidFill>
                  <a:srgbClr val="7030a0"/>
                </a:solidFill>
                <a:latin typeface="Arial"/>
                <a:ea typeface="DejaVu Sans"/>
              </a:rPr>
              <a:t>Stroma</a:t>
            </a:r>
            <a:endParaRPr b="0" lang="en-AU" sz="1800" spc="-1" strike="noStrike">
              <a:latin typeface="Arial"/>
            </a:endParaRPr>
          </a:p>
          <a:p>
            <a:pPr>
              <a:lnSpc>
                <a:spcPct val="100000"/>
              </a:lnSpc>
            </a:pPr>
            <a:r>
              <a:rPr b="0" lang="en-US" sz="1800" spc="-1" strike="noStrike">
                <a:solidFill>
                  <a:srgbClr val="ffcc66"/>
                </a:solidFill>
                <a:latin typeface="Arial"/>
                <a:ea typeface="DejaVu Sans"/>
              </a:rPr>
              <a:t>Background</a:t>
            </a:r>
            <a:endParaRPr b="0" lang="en-AU" sz="1800" spc="-1" strike="noStrike">
              <a:latin typeface="Arial"/>
            </a:endParaRPr>
          </a:p>
        </p:txBody>
      </p:sp>
      <p:sp>
        <p:nvSpPr>
          <p:cNvPr id="300" name="CustomShape 4"/>
          <p:cNvSpPr/>
          <p:nvPr/>
        </p:nvSpPr>
        <p:spPr>
          <a:xfrm>
            <a:off x="731520" y="6561000"/>
            <a:ext cx="333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Alex Combes,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Image Segmentation and Machine Learning</a:t>
            </a:r>
            <a:endParaRPr b="0" lang="en-AU" sz="3200" spc="-1" strike="noStrike">
              <a:latin typeface="Arial"/>
            </a:endParaRPr>
          </a:p>
        </p:txBody>
      </p:sp>
      <p:pic>
        <p:nvPicPr>
          <p:cNvPr id="302" name="Picture 3" descr=""/>
          <p:cNvPicPr/>
          <p:nvPr/>
        </p:nvPicPr>
        <p:blipFill>
          <a:blip r:embed="rId1"/>
          <a:stretch/>
        </p:blipFill>
        <p:spPr>
          <a:xfrm>
            <a:off x="611280" y="2467080"/>
            <a:ext cx="2517840" cy="2514600"/>
          </a:xfrm>
          <a:prstGeom prst="rect">
            <a:avLst/>
          </a:prstGeom>
          <a:ln w="0">
            <a:noFill/>
          </a:ln>
        </p:spPr>
      </p:pic>
      <p:pic>
        <p:nvPicPr>
          <p:cNvPr id="303" name="Picture 4" descr=""/>
          <p:cNvPicPr/>
          <p:nvPr/>
        </p:nvPicPr>
        <p:blipFill>
          <a:blip r:embed="rId2"/>
          <a:stretch/>
        </p:blipFill>
        <p:spPr>
          <a:xfrm>
            <a:off x="4935600" y="2089080"/>
            <a:ext cx="2838600" cy="2838600"/>
          </a:xfrm>
          <a:prstGeom prst="rect">
            <a:avLst/>
          </a:prstGeom>
          <a:ln w="0">
            <a:noFill/>
          </a:ln>
        </p:spPr>
      </p:pic>
      <p:sp>
        <p:nvSpPr>
          <p:cNvPr id="304" name="CustomShape 2"/>
          <p:cNvSpPr/>
          <p:nvPr/>
        </p:nvSpPr>
        <p:spPr>
          <a:xfrm>
            <a:off x="2973240" y="3325680"/>
            <a:ext cx="28386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(0.1,1.4,-1.5, 0.2, 2.3)</a:t>
            </a:r>
            <a:endParaRPr b="0" lang="en-AU" sz="1800" spc="-1" strike="noStrike">
              <a:latin typeface="Arial"/>
            </a:endParaRPr>
          </a:p>
        </p:txBody>
      </p:sp>
      <p:sp>
        <p:nvSpPr>
          <p:cNvPr id="305" name="CustomShape 3"/>
          <p:cNvSpPr/>
          <p:nvPr/>
        </p:nvSpPr>
        <p:spPr>
          <a:xfrm>
            <a:off x="1873080" y="3510000"/>
            <a:ext cx="107496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6" name="CustomShape 4"/>
          <p:cNvSpPr/>
          <p:nvPr/>
        </p:nvSpPr>
        <p:spPr>
          <a:xfrm>
            <a:off x="5276880" y="3514680"/>
            <a:ext cx="1076400" cy="360"/>
          </a:xfrm>
          <a:custGeom>
            <a:avLst/>
            <a:gdLst/>
            <a:ahLst/>
            <a:rect l="l" t="t" r="r" b="b"/>
            <a:pathLst>
              <a:path w="21600" h="21600">
                <a:moveTo>
                  <a:pt x="0" y="0"/>
                </a:moveTo>
                <a:lnTo>
                  <a:pt x="21600" y="21600"/>
                </a:lnTo>
              </a:path>
            </a:pathLst>
          </a:custGeom>
          <a:noFill/>
          <a:ln>
            <a:solidFill>
              <a:srgbClr val="2f2f98"/>
            </a:solidFill>
            <a:round/>
            <a:tailEnd len="med" type="triangle" w="med"/>
          </a:ln>
        </p:spPr>
        <p:style>
          <a:lnRef idx="1">
            <a:schemeClr val="accent2"/>
          </a:lnRef>
          <a:fillRef idx="0">
            <a:schemeClr val="accent2"/>
          </a:fillRef>
          <a:effectRef idx="0">
            <a:schemeClr val="accent2"/>
          </a:effectRef>
          <a:fontRef idx="minor"/>
        </p:style>
      </p:sp>
      <p:sp>
        <p:nvSpPr>
          <p:cNvPr id="307" name="CustomShape 5"/>
          <p:cNvSpPr/>
          <p:nvPr/>
        </p:nvSpPr>
        <p:spPr>
          <a:xfrm>
            <a:off x="2176200" y="4143240"/>
            <a:ext cx="1205280" cy="9126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stats for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each pixel</a:t>
            </a:r>
            <a:endParaRPr b="0" lang="en-AU" sz="1800" spc="-1" strike="noStrike">
              <a:latin typeface="Arial"/>
            </a:endParaRPr>
          </a:p>
          <a:p>
            <a:pPr>
              <a:lnSpc>
                <a:spcPct val="100000"/>
              </a:lnSpc>
            </a:pPr>
            <a:endParaRPr b="0" lang="en-AU" sz="1800" spc="-1" strike="noStrike">
              <a:latin typeface="Arial"/>
            </a:endParaRPr>
          </a:p>
        </p:txBody>
      </p:sp>
      <p:sp>
        <p:nvSpPr>
          <p:cNvPr id="308" name="CustomShape 6"/>
          <p:cNvSpPr/>
          <p:nvPr/>
        </p:nvSpPr>
        <p:spPr>
          <a:xfrm>
            <a:off x="5197320" y="4143240"/>
            <a:ext cx="123516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classify</a:t>
            </a:r>
            <a:endParaRPr b="0" lang="en-AU" sz="1800" spc="-1" strike="noStrike">
              <a:latin typeface="Arial"/>
            </a:endParaRPr>
          </a:p>
          <a:p>
            <a:pPr>
              <a:lnSpc>
                <a:spcPct val="100000"/>
              </a:lnSpc>
            </a:pPr>
            <a:endParaRPr b="0" lang="en-AU" sz="1800" spc="-1" strike="noStrike">
              <a:latin typeface="Arial"/>
            </a:endParaRPr>
          </a:p>
        </p:txBody>
      </p:sp>
      <p:sp>
        <p:nvSpPr>
          <p:cNvPr id="309" name="CustomShape 7"/>
          <p:cNvSpPr/>
          <p:nvPr/>
        </p:nvSpPr>
        <p:spPr>
          <a:xfrm>
            <a:off x="457200" y="1125360"/>
            <a:ext cx="8466120" cy="16858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Generate statistics for </a:t>
            </a:r>
            <a:r>
              <a:rPr b="1" lang="en-US" sz="2400" spc="-1" strike="noStrike">
                <a:solidFill>
                  <a:srgbClr val="000000"/>
                </a:solidFill>
                <a:latin typeface="Calibri"/>
                <a:ea typeface="DejaVu Sans"/>
              </a:rPr>
              <a:t>each pixel </a:t>
            </a:r>
            <a:r>
              <a:rPr b="0" lang="en-US" sz="2400" spc="-1" strike="noStrike">
                <a:solidFill>
                  <a:srgbClr val="000000"/>
                </a:solidFill>
                <a:latin typeface="Calibri"/>
                <a:ea typeface="DejaVu Sans"/>
              </a:rPr>
              <a:t>in the image</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E.g. intensity, local median intensity, gradient, …</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 that pixel using machine learning</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2400" spc="-1" strike="noStrike">
                <a:solidFill>
                  <a:srgbClr val="000000"/>
                </a:solidFill>
                <a:latin typeface="Calibri"/>
                <a:ea typeface="DejaVu Sans"/>
              </a:rPr>
              <a:t>Another approach: convolutional deep learning with U-net</a:t>
            </a:r>
            <a:endParaRPr b="0" lang="en-AU" sz="2400" spc="-1" strike="noStrike">
              <a:latin typeface="Arial"/>
            </a:endParaRPr>
          </a:p>
        </p:txBody>
      </p:sp>
      <p:sp>
        <p:nvSpPr>
          <p:cNvPr id="311" name="CustomShape 2"/>
          <p:cNvSpPr/>
          <p:nvPr/>
        </p:nvSpPr>
        <p:spPr>
          <a:xfrm>
            <a:off x="457200" y="1051200"/>
            <a:ext cx="8224920" cy="561204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1" lang="en-US" sz="2000" spc="-1" strike="noStrike">
                <a:solidFill>
                  <a:srgbClr val="000000"/>
                </a:solidFill>
                <a:latin typeface="Calibri"/>
                <a:ea typeface="DejaVu Sans"/>
              </a:rPr>
              <a:t>U-net </a:t>
            </a:r>
            <a:r>
              <a:rPr b="0" lang="en-US" sz="2000" spc="-1" strike="noStrike">
                <a:solidFill>
                  <a:srgbClr val="000000"/>
                </a:solidFill>
                <a:latin typeface="Calibri"/>
                <a:ea typeface="DejaVu Sans"/>
              </a:rPr>
              <a:t>was a new type of neural network architecture introduced in 2015</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down-scales then upscales an image to create a segmentation </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Calibri"/>
                <a:ea typeface="DejaVu Sans"/>
              </a:rPr>
              <a:t>It uses convolutions, max-pooling and skipping</a:t>
            </a:r>
            <a:endParaRPr b="0" lang="en-AU" sz="2000" spc="-1" strike="noStrike">
              <a:latin typeface="Arial"/>
            </a:endParaRPr>
          </a:p>
          <a:p>
            <a:pPr>
              <a:lnSpc>
                <a:spcPct val="100000"/>
              </a:lnSpc>
              <a:spcBef>
                <a:spcPts val="479"/>
              </a:spcBef>
            </a:pPr>
            <a:endParaRPr b="0" lang="en-AU" sz="2000" spc="-1" strike="noStrike">
              <a:latin typeface="Arial"/>
            </a:endParaRPr>
          </a:p>
          <a:p>
            <a:pPr>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1440">
              <a:lnSpc>
                <a:spcPct val="100000"/>
              </a:lnSpc>
              <a:spcBef>
                <a:spcPts val="479"/>
              </a:spcBef>
            </a:pP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and its variants are the state of the art in segmentation</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Arial"/>
                <a:ea typeface="DejaVu Sans"/>
              </a:rPr>
              <a:t>Later in the year we will run advanced U-net workshop</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000" spc="-1" strike="noStrike">
                <a:solidFill>
                  <a:srgbClr val="000000"/>
                </a:solidFill>
                <a:latin typeface="Arial"/>
                <a:ea typeface="DejaVu Sans"/>
              </a:rPr>
              <a:t>U-net paper: </a:t>
            </a:r>
            <a:r>
              <a:rPr b="0" lang="en-US" sz="2000" spc="-1" strike="noStrike" u="sng">
                <a:solidFill>
                  <a:srgbClr val="009999"/>
                </a:solidFill>
                <a:uFillTx/>
                <a:latin typeface="Arial"/>
                <a:ea typeface="DejaVu Sans"/>
                <a:hlinkClick r:id="rId1"/>
              </a:rPr>
              <a:t>https://arxiv.org/pdf/1505.04597.pdf</a:t>
            </a:r>
            <a:endParaRPr b="0" lang="en-AU" sz="2000" spc="-1" strike="noStrike">
              <a:latin typeface="Arial"/>
            </a:endParaRPr>
          </a:p>
          <a:p>
            <a:pPr>
              <a:lnSpc>
                <a:spcPct val="100000"/>
              </a:lnSpc>
              <a:spcBef>
                <a:spcPts val="479"/>
              </a:spcBef>
            </a:pPr>
            <a:endParaRPr b="0" lang="en-AU" sz="2000" spc="-1" strike="noStrike">
              <a:latin typeface="Arial"/>
            </a:endParaRPr>
          </a:p>
        </p:txBody>
      </p:sp>
      <p:pic>
        <p:nvPicPr>
          <p:cNvPr id="312" name="Picture 2" descr="Chart, box and whisker chart&#10;&#10;Description automatically generated"/>
          <p:cNvPicPr/>
          <p:nvPr/>
        </p:nvPicPr>
        <p:blipFill>
          <a:blip r:embed="rId2"/>
          <a:stretch/>
        </p:blipFill>
        <p:spPr>
          <a:xfrm>
            <a:off x="1532520" y="2107440"/>
            <a:ext cx="4898880" cy="3256920"/>
          </a:xfrm>
          <a:prstGeom prst="rect">
            <a:avLst/>
          </a:prstGeom>
          <a:ln w="0">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311">
                                            <p:txEl>
                                              <p:pRg st="12" end="1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311">
                                            <p:txEl>
                                              <p:pRg st="13" end="1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311">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Outline</a:t>
            </a:r>
            <a:endParaRPr b="0" lang="en-AU" sz="3200" spc="-1" strike="noStrike">
              <a:latin typeface="Arial"/>
            </a:endParaRPr>
          </a:p>
        </p:txBody>
      </p:sp>
      <p:sp>
        <p:nvSpPr>
          <p:cNvPr id="169" name="CustomShape 2"/>
          <p:cNvSpPr/>
          <p:nvPr/>
        </p:nvSpPr>
        <p:spPr>
          <a:xfrm>
            <a:off x="457200" y="112536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Types of machine learning: supervised, unsupervised, reinforcement</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Support Vector Machine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Classifying Images</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Image Segmentation: classifying pixels in an image</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image segmentation in ImageJ/Fiji</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Content Placeholder 3" descr=""/>
          <p:cNvPicPr/>
          <p:nvPr/>
        </p:nvPicPr>
        <p:blipFill>
          <a:blip r:embed="rId1"/>
          <a:stretch/>
        </p:blipFill>
        <p:spPr>
          <a:xfrm>
            <a:off x="0" y="0"/>
            <a:ext cx="10117080" cy="6853320"/>
          </a:xfrm>
          <a:prstGeom prst="rect">
            <a:avLst/>
          </a:prstGeom>
          <a:ln w="0">
            <a:noFill/>
          </a:ln>
        </p:spPr>
      </p:pic>
      <p:sp>
        <p:nvSpPr>
          <p:cNvPr id="314"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ffffff"/>
                </a:solidFill>
                <a:latin typeface="Calibri"/>
                <a:ea typeface="DejaVu Sans"/>
              </a:rPr>
              <a:t>EXAMPLE: Lattice Light Sheet Microscope installed at IMB</a:t>
            </a:r>
            <a:endParaRPr b="0" lang="en-AU" sz="3200" spc="-1" strike="noStrike">
              <a:latin typeface="Arial"/>
            </a:endParaRPr>
          </a:p>
        </p:txBody>
      </p:sp>
      <p:sp>
        <p:nvSpPr>
          <p:cNvPr id="315" name="CustomShape 2"/>
          <p:cNvSpPr/>
          <p:nvPr/>
        </p:nvSpPr>
        <p:spPr>
          <a:xfrm>
            <a:off x="4867560" y="1143000"/>
            <a:ext cx="48204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Arial"/>
                <a:ea typeface="DejaVu Sans"/>
              </a:rPr>
              <a:t>Will generated up to 7 TB of image data / day!</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Segmentation of 3D LLSM imaging</a:t>
            </a:r>
            <a:endParaRPr b="0" lang="en-AU" sz="3200" spc="-1" strike="noStrike">
              <a:latin typeface="Arial"/>
            </a:endParaRPr>
          </a:p>
        </p:txBody>
      </p:sp>
      <p:pic>
        <p:nvPicPr>
          <p:cNvPr id="317" name="Content Placeholder 3" descr=""/>
          <p:cNvPicPr/>
          <p:nvPr/>
        </p:nvPicPr>
        <p:blipFill>
          <a:blip r:embed="rId1"/>
          <a:stretch/>
        </p:blipFill>
        <p:spPr>
          <a:xfrm>
            <a:off x="4608360" y="1251000"/>
            <a:ext cx="3487680" cy="3487680"/>
          </a:xfrm>
          <a:prstGeom prst="rect">
            <a:avLst/>
          </a:prstGeom>
          <a:ln w="0">
            <a:noFill/>
          </a:ln>
        </p:spPr>
      </p:pic>
      <p:pic>
        <p:nvPicPr>
          <p:cNvPr id="318" name="Picture 4" descr=""/>
          <p:cNvPicPr/>
          <p:nvPr/>
        </p:nvPicPr>
        <p:blipFill>
          <a:blip r:embed="rId2"/>
          <a:stretch/>
        </p:blipFill>
        <p:spPr>
          <a:xfrm>
            <a:off x="792000" y="1251000"/>
            <a:ext cx="3487680" cy="3487680"/>
          </a:xfrm>
          <a:prstGeom prst="rect">
            <a:avLst/>
          </a:prstGeom>
          <a:ln w="0">
            <a:noFill/>
          </a:ln>
        </p:spPr>
      </p:pic>
      <p:sp>
        <p:nvSpPr>
          <p:cNvPr id="319" name="CustomShape 2"/>
          <p:cNvSpPr/>
          <p:nvPr/>
        </p:nvSpPr>
        <p:spPr>
          <a:xfrm>
            <a:off x="800280" y="4943520"/>
            <a:ext cx="37306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Macrophage cells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(Image:Nick Condon / Stow Lab)</a:t>
            </a:r>
            <a:endParaRPr b="0" lang="en-AU" sz="1800" spc="-1" strike="noStrike">
              <a:latin typeface="Arial"/>
            </a:endParaRPr>
          </a:p>
        </p:txBody>
      </p:sp>
      <p:sp>
        <p:nvSpPr>
          <p:cNvPr id="320" name="CustomShape 3"/>
          <p:cNvSpPr/>
          <p:nvPr/>
        </p:nvSpPr>
        <p:spPr>
          <a:xfrm>
            <a:off x="4608360" y="4951440"/>
            <a:ext cx="431496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Segmentation into </a:t>
            </a:r>
            <a:r>
              <a:rPr b="0" lang="en-US" sz="1800" spc="-1" strike="noStrike">
                <a:solidFill>
                  <a:srgbClr val="ff0000"/>
                </a:solidFill>
                <a:latin typeface="Arial"/>
                <a:ea typeface="DejaVu Sans"/>
              </a:rPr>
              <a:t>“tent poles” </a:t>
            </a:r>
            <a:r>
              <a:rPr b="0" lang="en-US" sz="1800" spc="-1" strike="noStrike">
                <a:solidFill>
                  <a:srgbClr val="000000"/>
                </a:solidFill>
                <a:latin typeface="Arial"/>
                <a:ea typeface="DejaVu Sans"/>
              </a:rPr>
              <a:t>,</a:t>
            </a:r>
            <a:endParaRPr b="0" lang="en-AU" sz="1800" spc="-1" strike="noStrike">
              <a:latin typeface="Arial"/>
            </a:endParaRPr>
          </a:p>
          <a:p>
            <a:pPr>
              <a:lnSpc>
                <a:spcPct val="100000"/>
              </a:lnSpc>
            </a:pPr>
            <a:r>
              <a:rPr b="0" lang="en-US" sz="1800" spc="-1" strike="noStrike">
                <a:solidFill>
                  <a:srgbClr val="0070c0"/>
                </a:solidFill>
                <a:latin typeface="Arial"/>
                <a:ea typeface="DejaVu Sans"/>
              </a:rPr>
              <a:t>ruffles</a:t>
            </a:r>
            <a:r>
              <a:rPr b="0" lang="en-US" sz="1800" spc="-1" strike="noStrike">
                <a:solidFill>
                  <a:srgbClr val="000000"/>
                </a:solidFill>
                <a:latin typeface="Arial"/>
                <a:ea typeface="DejaVu Sans"/>
              </a:rPr>
              <a:t>, </a:t>
            </a:r>
            <a:r>
              <a:rPr b="0" lang="en-US" sz="1800" spc="-1" strike="noStrike">
                <a:solidFill>
                  <a:srgbClr val="00b050"/>
                </a:solidFill>
                <a:latin typeface="Arial"/>
                <a:ea typeface="DejaVu Sans"/>
              </a:rPr>
              <a:t>cell surface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(Image: James Lefevre / Hamilton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193760" y="2585160"/>
            <a:ext cx="6981840" cy="1049400"/>
          </a:xfrm>
          <a:prstGeom prst="rect">
            <a:avLst/>
          </a:prstGeom>
          <a:noFill/>
          <a:ln w="0">
            <a:noFill/>
          </a:ln>
        </p:spPr>
        <p:style>
          <a:lnRef idx="0"/>
          <a:fillRef idx="0"/>
          <a:effectRef idx="0"/>
          <a:fontRef idx="minor"/>
        </p:style>
        <p:txBody>
          <a:bodyPr lIns="0" rIns="0" tIns="0" bIns="0" anchor="ctr">
            <a:noAutofit/>
          </a:bodyPr>
          <a:p>
            <a:pPr>
              <a:lnSpc>
                <a:spcPct val="90000"/>
              </a:lnSpc>
            </a:pPr>
            <a:r>
              <a:rPr b="0" lang="en-US" sz="4400" spc="-1" strike="noStrike">
                <a:solidFill>
                  <a:srgbClr val="000000"/>
                </a:solidFill>
                <a:latin typeface="Calibri"/>
                <a:ea typeface="DejaVu Sans"/>
              </a:rPr>
              <a:t>ImageJ and Trainable WEKA</a:t>
            </a:r>
            <a:br/>
            <a:r>
              <a:rPr b="0" lang="en-US" sz="3200" spc="-1" strike="noStrike">
                <a:solidFill>
                  <a:srgbClr val="000000"/>
                </a:solidFill>
                <a:latin typeface="Calibri"/>
                <a:ea typeface="DejaVu Sans"/>
              </a:rPr>
              <a:t>- pixel classification for segmentation</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Trainable Weka in ImageJ/Fiji</a:t>
            </a:r>
            <a:br/>
            <a:r>
              <a:rPr b="0" lang="en-US" sz="2000" spc="-1" strike="noStrike">
                <a:solidFill>
                  <a:srgbClr val="000000"/>
                </a:solidFill>
                <a:latin typeface="Calibri"/>
                <a:ea typeface="DejaVu Sans"/>
              </a:rPr>
              <a:t>https://imagej.net/Trainable_Weka_Segmentation</a:t>
            </a:r>
            <a:endParaRPr b="0" lang="en-AU" sz="2000" spc="-1" strike="noStrike">
              <a:latin typeface="Arial"/>
            </a:endParaRPr>
          </a:p>
        </p:txBody>
      </p:sp>
      <p:sp>
        <p:nvSpPr>
          <p:cNvPr id="323" name="CustomShape 2"/>
          <p:cNvSpPr/>
          <p:nvPr/>
        </p:nvSpPr>
        <p:spPr>
          <a:xfrm>
            <a:off x="457200" y="112536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Trainable Weka </a:t>
            </a:r>
            <a:r>
              <a:rPr b="0" lang="en-US" sz="2400" spc="-1" strike="noStrike">
                <a:solidFill>
                  <a:srgbClr val="000000"/>
                </a:solidFill>
                <a:latin typeface="Calibri"/>
                <a:ea typeface="DejaVu Sans"/>
              </a:rPr>
              <a:t>is a plugin for Fiji that provides a number of machine learning methods and image statistics generation to </a:t>
            </a:r>
            <a:r>
              <a:rPr b="1" lang="en-US" sz="2400" spc="-1" strike="noStrike">
                <a:solidFill>
                  <a:srgbClr val="000000"/>
                </a:solidFill>
                <a:latin typeface="Calibri"/>
                <a:ea typeface="DejaVu Sans"/>
              </a:rPr>
              <a:t>segment imaging</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It builds upon Weka, a powerful and general machine learning environment</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Users select example regions / classes in an image </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used to train a machine learning model to predict the class of each pixel in an image</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 model may then be applied to segment individual or whole directories of images</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Works on grey or RGB images</a:t>
            </a:r>
            <a:endParaRPr b="0" lang="en-AU" sz="24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323">
                                            <p:txEl>
                                              <p:pRg st="2" end="2"/>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323">
                                            <p:txEl>
                                              <p:pRg st="3" end="3"/>
                                            </p:txEl>
                                          </p:spTgt>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The Trainable Weka Pipeline</a:t>
            </a:r>
            <a:endParaRPr b="0" lang="en-AU" sz="3200" spc="-1" strike="noStrike">
              <a:latin typeface="Arial"/>
            </a:endParaRPr>
          </a:p>
        </p:txBody>
      </p:sp>
      <p:pic>
        <p:nvPicPr>
          <p:cNvPr id="325" name="Content Placeholder 4" descr=""/>
          <p:cNvPicPr/>
          <p:nvPr/>
        </p:nvPicPr>
        <p:blipFill>
          <a:blip r:embed="rId1"/>
          <a:stretch/>
        </p:blipFill>
        <p:spPr>
          <a:xfrm>
            <a:off x="457200" y="1728720"/>
            <a:ext cx="8224920" cy="3789360"/>
          </a:xfrm>
          <a:prstGeom prst="rect">
            <a:avLst/>
          </a:prstGeom>
          <a:ln w="0">
            <a:noFill/>
          </a:ln>
        </p:spPr>
      </p:pic>
      <p:sp>
        <p:nvSpPr>
          <p:cNvPr id="326" name="CustomShape 2"/>
          <p:cNvSpPr/>
          <p:nvPr/>
        </p:nvSpPr>
        <p:spPr>
          <a:xfrm>
            <a:off x="3816360" y="6345360"/>
            <a:ext cx="681696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https://imagej.net/Trainable_Weka_Segmentation</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58920" y="17002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Demonstration of using Trainable Weka</a:t>
            </a:r>
            <a:br/>
            <a:r>
              <a:rPr b="0" lang="en-US" sz="3200" spc="-1" strike="noStrike">
                <a:solidFill>
                  <a:srgbClr val="000000"/>
                </a:solidFill>
                <a:latin typeface="Calibri"/>
                <a:ea typeface="DejaVu Sans"/>
              </a:rPr>
              <a:t>on a pretty kidney image</a:t>
            </a:r>
            <a:endParaRPr b="0" lang="en-AU" sz="3200" spc="-1" strike="noStrike">
              <a:latin typeface="Arial"/>
            </a:endParaRPr>
          </a:p>
        </p:txBody>
      </p:sp>
      <p:pic>
        <p:nvPicPr>
          <p:cNvPr id="328" name="Picture 3" descr=""/>
          <p:cNvPicPr/>
          <p:nvPr/>
        </p:nvPicPr>
        <p:blipFill>
          <a:blip r:embed="rId1"/>
          <a:stretch/>
        </p:blipFill>
        <p:spPr>
          <a:xfrm>
            <a:off x="2879640" y="2708280"/>
            <a:ext cx="3200400" cy="3200400"/>
          </a:xfrm>
          <a:prstGeom prst="rect">
            <a:avLst/>
          </a:prstGeom>
          <a:ln w="0">
            <a:noFill/>
          </a:ln>
        </p:spPr>
      </p:pic>
      <p:sp>
        <p:nvSpPr>
          <p:cNvPr id="329" name="CustomShape 2"/>
          <p:cNvSpPr/>
          <p:nvPr/>
        </p:nvSpPr>
        <p:spPr>
          <a:xfrm>
            <a:off x="4367160" y="6416640"/>
            <a:ext cx="451836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Image courtesy of Alex Combes / Little Lab</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503280" y="1305000"/>
            <a:ext cx="8224920" cy="2479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a:t>
            </a:r>
            <a:br/>
            <a:r>
              <a:rPr b="0" lang="en-US" sz="3200" spc="-1" strike="noStrike">
                <a:solidFill>
                  <a:srgbClr val="000000"/>
                </a:solidFill>
                <a:latin typeface="Calibri"/>
                <a:ea typeface="DejaVu Sans"/>
              </a:rPr>
              <a:t>Creating a simple 2D image classifier and </a:t>
            </a:r>
            <a:br/>
            <a:r>
              <a:rPr b="0" lang="en-US" sz="3200" spc="-1" strike="noStrike">
                <a:solidFill>
                  <a:srgbClr val="000000"/>
                </a:solidFill>
                <a:latin typeface="Calibri"/>
                <a:ea typeface="DejaVu Sans"/>
              </a:rPr>
              <a:t>checking the results</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Before starting: marking sure you have enough memory available in Fiji</a:t>
            </a:r>
            <a:endParaRPr b="0" lang="en-AU" sz="3200" spc="-1" strike="noStrike">
              <a:latin typeface="Arial"/>
            </a:endParaRPr>
          </a:p>
        </p:txBody>
      </p:sp>
      <p:sp>
        <p:nvSpPr>
          <p:cNvPr id="332" name="CustomShape 2"/>
          <p:cNvSpPr/>
          <p:nvPr/>
        </p:nvSpPr>
        <p:spPr>
          <a:xfrm>
            <a:off x="250920" y="131436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Trainable Weka and machine learning generally use a lot of memory</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Almost every error you ever see will give some </a:t>
            </a:r>
            <a:r>
              <a:rPr b="1" lang="en-US" sz="2400" spc="-1" strike="noStrike">
                <a:solidFill>
                  <a:srgbClr val="000000"/>
                </a:solidFill>
                <a:latin typeface="Calibri"/>
                <a:ea typeface="DejaVu Sans"/>
              </a:rPr>
              <a:t>unreadable garbage</a:t>
            </a:r>
            <a:r>
              <a:rPr b="0" lang="en-US" sz="2400" spc="-1" strike="noStrike">
                <a:solidFill>
                  <a:srgbClr val="000000"/>
                </a:solidFill>
                <a:latin typeface="Calibri"/>
                <a:ea typeface="DejaVu Sans"/>
              </a:rPr>
              <a:t> which you have no idea what it means (this is my personal experience, anyway). It’s almost always memory</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To increase memory in Fiji:</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Go to Edit &gt; Options &gt; Memory and Threads</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Select a “reasonable” amount of memory, e.g. on</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a 16GB system, use, say 8GB</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If you have a multi-core system set the parallel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threads parameter as well</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Do click “Run garbage collector” as it cleans up </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memory every time you click the status bar</a:t>
            </a:r>
            <a:endParaRPr b="0" lang="en-AU" sz="2000" spc="-1" strike="noStrike">
              <a:latin typeface="Arial"/>
            </a:endParaRPr>
          </a:p>
          <a:p>
            <a:pPr marL="457200">
              <a:lnSpc>
                <a:spcPct val="100000"/>
              </a:lnSpc>
            </a:pPr>
            <a:endParaRPr b="0" lang="en-AU" sz="2000" spc="-1" strike="noStrike">
              <a:latin typeface="Arial"/>
            </a:endParaRPr>
          </a:p>
        </p:txBody>
      </p:sp>
      <p:pic>
        <p:nvPicPr>
          <p:cNvPr id="333" name="Picture 3" descr=""/>
          <p:cNvPicPr/>
          <p:nvPr/>
        </p:nvPicPr>
        <p:blipFill>
          <a:blip r:embed="rId1"/>
          <a:stretch/>
        </p:blipFill>
        <p:spPr>
          <a:xfrm>
            <a:off x="6408720" y="3789360"/>
            <a:ext cx="2570400" cy="25210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Getting Started with Trainable Weka (TW)</a:t>
            </a:r>
            <a:endParaRPr b="0" lang="en-AU" sz="3200" spc="-1" strike="noStrike">
              <a:latin typeface="Arial"/>
            </a:endParaRPr>
          </a:p>
        </p:txBody>
      </p:sp>
      <p:sp>
        <p:nvSpPr>
          <p:cNvPr id="335" name="CustomShape 2"/>
          <p:cNvSpPr/>
          <p:nvPr/>
        </p:nvSpPr>
        <p:spPr>
          <a:xfrm flipH="1">
            <a:off x="786960" y="1125360"/>
            <a:ext cx="7736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Open a </a:t>
            </a:r>
            <a:r>
              <a:rPr b="1" lang="en-US" sz="1800" spc="-1" strike="noStrike" u="sng">
                <a:solidFill>
                  <a:srgbClr val="000000"/>
                </a:solidFill>
                <a:uFillTx/>
                <a:latin typeface="Arial"/>
                <a:ea typeface="DejaVu Sans"/>
              </a:rPr>
              <a:t>Salmonella image </a:t>
            </a:r>
            <a:r>
              <a:rPr b="0" lang="en-US" sz="1800" spc="-1" strike="noStrike">
                <a:solidFill>
                  <a:srgbClr val="000000"/>
                </a:solidFill>
                <a:latin typeface="Arial"/>
                <a:ea typeface="DejaVu Sans"/>
              </a:rPr>
              <a:t>in Fiji : File &gt; Open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Start Trainable Weka : Plugins &gt; Segmentation &gt; Trainable Weka  </a:t>
            </a:r>
            <a:endParaRPr b="0" lang="en-AU" sz="1800" spc="-1" strike="noStrike">
              <a:latin typeface="Arial"/>
            </a:endParaRPr>
          </a:p>
        </p:txBody>
      </p:sp>
      <p:pic>
        <p:nvPicPr>
          <p:cNvPr id="336" name="Picture 4" descr=""/>
          <p:cNvPicPr/>
          <p:nvPr/>
        </p:nvPicPr>
        <p:blipFill>
          <a:blip r:embed="rId1"/>
          <a:stretch/>
        </p:blipFill>
        <p:spPr>
          <a:xfrm>
            <a:off x="1943280" y="2023920"/>
            <a:ext cx="4915080" cy="4083120"/>
          </a:xfrm>
          <a:prstGeom prst="rect">
            <a:avLst/>
          </a:prstGeom>
          <a:ln w="0">
            <a:noFill/>
          </a:ln>
        </p:spPr>
      </p:pic>
      <p:sp>
        <p:nvSpPr>
          <p:cNvPr id="337" name="CustomShape 3"/>
          <p:cNvSpPr/>
          <p:nvPr/>
        </p:nvSpPr>
        <p:spPr>
          <a:xfrm>
            <a:off x="281520" y="2243160"/>
            <a:ext cx="13302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Start training</a:t>
            </a:r>
            <a:endParaRPr b="0" lang="en-AU" sz="1600" spc="-1" strike="noStrike">
              <a:latin typeface="Arial"/>
            </a:endParaRPr>
          </a:p>
        </p:txBody>
      </p:sp>
      <p:sp>
        <p:nvSpPr>
          <p:cNvPr id="338" name="CustomShape 4"/>
          <p:cNvSpPr/>
          <p:nvPr/>
        </p:nvSpPr>
        <p:spPr>
          <a:xfrm>
            <a:off x="7296480" y="4013280"/>
            <a:ext cx="1728000" cy="333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Classes of points</a:t>
            </a:r>
            <a:endParaRPr b="0" lang="en-AU" sz="1600" spc="-1" strike="noStrike">
              <a:latin typeface="Arial"/>
            </a:endParaRPr>
          </a:p>
        </p:txBody>
      </p:sp>
      <p:sp>
        <p:nvSpPr>
          <p:cNvPr id="339" name="CustomShape 5"/>
          <p:cNvSpPr/>
          <p:nvPr/>
        </p:nvSpPr>
        <p:spPr>
          <a:xfrm>
            <a:off x="1584360" y="2503440"/>
            <a:ext cx="316080" cy="8492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0" name="CustomShape 6"/>
          <p:cNvSpPr/>
          <p:nvPr/>
        </p:nvSpPr>
        <p:spPr>
          <a:xfrm>
            <a:off x="62280" y="2771640"/>
            <a:ext cx="158004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Toggle showing</a:t>
            </a:r>
            <a:endParaRPr b="0" lang="en-AU" sz="1600" spc="-1" strike="noStrike">
              <a:latin typeface="Arial"/>
            </a:endParaRPr>
          </a:p>
          <a:p>
            <a:pPr>
              <a:lnSpc>
                <a:spcPct val="100000"/>
              </a:lnSpc>
            </a:pPr>
            <a:r>
              <a:rPr b="0" lang="en-US" sz="1600" spc="-1" strike="noStrike">
                <a:solidFill>
                  <a:srgbClr val="000000"/>
                </a:solidFill>
                <a:latin typeface="Arial"/>
                <a:ea typeface="DejaVu Sans"/>
              </a:rPr>
              <a:t>training results</a:t>
            </a:r>
            <a:endParaRPr b="0" lang="en-AU" sz="1600" spc="-1" strike="noStrike">
              <a:latin typeface="Arial"/>
            </a:endParaRPr>
          </a:p>
        </p:txBody>
      </p:sp>
      <p:sp>
        <p:nvSpPr>
          <p:cNvPr id="341" name="CustomShape 7"/>
          <p:cNvSpPr/>
          <p:nvPr/>
        </p:nvSpPr>
        <p:spPr>
          <a:xfrm>
            <a:off x="1476360" y="3105000"/>
            <a:ext cx="424080" cy="390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2" name="CustomShape 8"/>
          <p:cNvSpPr/>
          <p:nvPr/>
        </p:nvSpPr>
        <p:spPr>
          <a:xfrm>
            <a:off x="153720" y="3427560"/>
            <a:ext cx="139896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Create</a:t>
            </a:r>
            <a:endParaRPr b="0" lang="en-AU" sz="1600" spc="-1" strike="noStrike">
              <a:latin typeface="Arial"/>
            </a:endParaRPr>
          </a:p>
          <a:p>
            <a:pPr>
              <a:lnSpc>
                <a:spcPct val="100000"/>
              </a:lnSpc>
            </a:pPr>
            <a:r>
              <a:rPr b="0" lang="en-US" sz="1600" spc="-1" strike="noStrike">
                <a:solidFill>
                  <a:srgbClr val="000000"/>
                </a:solidFill>
                <a:latin typeface="Arial"/>
                <a:ea typeface="DejaVu Sans"/>
              </a:rPr>
              <a:t>segmentation</a:t>
            </a:r>
            <a:endParaRPr b="0" lang="en-AU" sz="1600" spc="-1" strike="noStrike">
              <a:latin typeface="Arial"/>
            </a:endParaRPr>
          </a:p>
        </p:txBody>
      </p:sp>
      <p:sp>
        <p:nvSpPr>
          <p:cNvPr id="343" name="CustomShape 9"/>
          <p:cNvSpPr/>
          <p:nvPr/>
        </p:nvSpPr>
        <p:spPr>
          <a:xfrm>
            <a:off x="6902280" y="3508200"/>
            <a:ext cx="484560" cy="11869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44" name="CustomShape 10"/>
          <p:cNvSpPr/>
          <p:nvPr/>
        </p:nvSpPr>
        <p:spPr>
          <a:xfrm>
            <a:off x="990720" y="3611520"/>
            <a:ext cx="909720" cy="414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5" name="CustomShape 11"/>
          <p:cNvSpPr/>
          <p:nvPr/>
        </p:nvSpPr>
        <p:spPr>
          <a:xfrm>
            <a:off x="80640" y="4181400"/>
            <a:ext cx="1659600" cy="576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Add a new class</a:t>
            </a:r>
            <a:endParaRPr b="0" lang="en-AU" sz="1600" spc="-1" strike="noStrike">
              <a:latin typeface="Arial"/>
            </a:endParaRPr>
          </a:p>
          <a:p>
            <a:pPr>
              <a:lnSpc>
                <a:spcPct val="100000"/>
              </a:lnSpc>
            </a:pPr>
            <a:r>
              <a:rPr b="0" lang="en-US" sz="1600" spc="-1" strike="noStrike">
                <a:solidFill>
                  <a:srgbClr val="000000"/>
                </a:solidFill>
                <a:latin typeface="Arial"/>
                <a:ea typeface="DejaVu Sans"/>
              </a:rPr>
              <a:t>of points</a:t>
            </a:r>
            <a:endParaRPr b="0" lang="en-AU" sz="1600" spc="-1" strike="noStrike">
              <a:latin typeface="Arial"/>
            </a:endParaRPr>
          </a:p>
        </p:txBody>
      </p:sp>
      <p:sp>
        <p:nvSpPr>
          <p:cNvPr id="346" name="CustomShape 12"/>
          <p:cNvSpPr/>
          <p:nvPr/>
        </p:nvSpPr>
        <p:spPr>
          <a:xfrm>
            <a:off x="1187280" y="4581360"/>
            <a:ext cx="712800" cy="1810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7" name="CustomShape 13"/>
          <p:cNvSpPr/>
          <p:nvPr/>
        </p:nvSpPr>
        <p:spPr>
          <a:xfrm>
            <a:off x="104400" y="5211720"/>
            <a:ext cx="1825560" cy="10630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DejaVu Sans"/>
              </a:rPr>
              <a:t>Settings</a:t>
            </a:r>
            <a:endParaRPr b="0" lang="en-AU" sz="1600" spc="-1" strike="noStrike">
              <a:latin typeface="Arial"/>
            </a:endParaRPr>
          </a:p>
          <a:p>
            <a:pPr>
              <a:lnSpc>
                <a:spcPct val="100000"/>
              </a:lnSpc>
            </a:pPr>
            <a:r>
              <a:rPr b="0" lang="en-US" sz="1600" spc="-1" strike="noStrike">
                <a:solidFill>
                  <a:srgbClr val="000000"/>
                </a:solidFill>
                <a:latin typeface="Arial"/>
                <a:ea typeface="DejaVu Sans"/>
              </a:rPr>
              <a:t>- Learning method</a:t>
            </a:r>
            <a:endParaRPr b="0" lang="en-AU" sz="1600" spc="-1" strike="noStrike">
              <a:latin typeface="Arial"/>
            </a:endParaRPr>
          </a:p>
          <a:p>
            <a:pPr>
              <a:lnSpc>
                <a:spcPct val="100000"/>
              </a:lnSpc>
            </a:pPr>
            <a:r>
              <a:rPr b="0" lang="en-US" sz="1600" spc="-1" strike="noStrike">
                <a:solidFill>
                  <a:srgbClr val="000000"/>
                </a:solidFill>
                <a:latin typeface="Arial"/>
                <a:ea typeface="DejaVu Sans"/>
              </a:rPr>
              <a:t>- Statistics</a:t>
            </a:r>
            <a:endParaRPr b="0" lang="en-AU" sz="1600" spc="-1" strike="noStrike">
              <a:latin typeface="Arial"/>
            </a:endParaRPr>
          </a:p>
          <a:p>
            <a:pPr>
              <a:lnSpc>
                <a:spcPct val="100000"/>
              </a:lnSpc>
            </a:pPr>
            <a:endParaRPr b="0" lang="en-AU" sz="1600" spc="-1" strike="noStrike">
              <a:latin typeface="Arial"/>
            </a:endParaRPr>
          </a:p>
        </p:txBody>
      </p:sp>
      <p:sp>
        <p:nvSpPr>
          <p:cNvPr id="348" name="CustomShape 14"/>
          <p:cNvSpPr/>
          <p:nvPr/>
        </p:nvSpPr>
        <p:spPr>
          <a:xfrm flipV="1">
            <a:off x="1150920" y="4936680"/>
            <a:ext cx="749520" cy="498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49" name="CustomShape 15"/>
          <p:cNvSpPr/>
          <p:nvPr/>
        </p:nvSpPr>
        <p:spPr>
          <a:xfrm>
            <a:off x="4859280" y="6289560"/>
            <a:ext cx="431640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Zoom in/out: </a:t>
            </a:r>
            <a:r>
              <a:rPr b="1" lang="en-US" sz="1800" spc="-1" strike="noStrike">
                <a:solidFill>
                  <a:srgbClr val="000000"/>
                </a:solidFill>
                <a:latin typeface="Arial"/>
                <a:ea typeface="DejaVu Sans"/>
              </a:rPr>
              <a:t>Ctrl + scroll </a:t>
            </a:r>
            <a:r>
              <a:rPr b="0" lang="en-US" sz="1800" spc="-1" strike="noStrike">
                <a:solidFill>
                  <a:srgbClr val="000000"/>
                </a:solidFill>
                <a:latin typeface="Arial"/>
                <a:ea typeface="DejaVu Sans"/>
              </a:rPr>
              <a:t>or </a:t>
            </a:r>
            <a:r>
              <a:rPr b="1" lang="en-US" sz="1800" spc="-1" strike="noStrike">
                <a:solidFill>
                  <a:srgbClr val="000000"/>
                </a:solidFill>
                <a:latin typeface="Arial"/>
                <a:ea typeface="DejaVu Sans"/>
              </a:rPr>
              <a:t>Crtl +/-</a:t>
            </a:r>
            <a:endParaRPr b="0" lang="en-AU" sz="1800" spc="-1" strike="noStrike">
              <a:latin typeface="Arial"/>
            </a:endParaRPr>
          </a:p>
        </p:txBody>
      </p:sp>
      <p:sp>
        <p:nvSpPr>
          <p:cNvPr id="350" name="CustomShape 16"/>
          <p:cNvSpPr/>
          <p:nvPr/>
        </p:nvSpPr>
        <p:spPr>
          <a:xfrm>
            <a:off x="388800" y="6491160"/>
            <a:ext cx="40276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Markus Kerr / Teasdale Lab</a:t>
            </a:r>
            <a:endParaRPr b="0" lang="en-AU" sz="1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Selecting areas /classes and creating a classifier</a:t>
            </a:r>
            <a:endParaRPr b="0" lang="en-AU" sz="3200" spc="-1" strike="noStrike">
              <a:latin typeface="Arial"/>
            </a:endParaRPr>
          </a:p>
        </p:txBody>
      </p:sp>
      <p:pic>
        <p:nvPicPr>
          <p:cNvPr id="352" name="Picture 2" descr=""/>
          <p:cNvPicPr/>
          <p:nvPr/>
        </p:nvPicPr>
        <p:blipFill>
          <a:blip r:embed="rId1"/>
          <a:stretch/>
        </p:blipFill>
        <p:spPr>
          <a:xfrm>
            <a:off x="4578480" y="1160640"/>
            <a:ext cx="3546720" cy="1111320"/>
          </a:xfrm>
          <a:prstGeom prst="rect">
            <a:avLst/>
          </a:prstGeom>
          <a:ln w="0">
            <a:noFill/>
          </a:ln>
        </p:spPr>
      </p:pic>
      <p:sp>
        <p:nvSpPr>
          <p:cNvPr id="353" name="CustomShape 2"/>
          <p:cNvSpPr/>
          <p:nvPr/>
        </p:nvSpPr>
        <p:spPr>
          <a:xfrm>
            <a:off x="630360" y="1531800"/>
            <a:ext cx="3665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Regions can be selected using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Fiji selection tools</a:t>
            </a:r>
            <a:endParaRPr b="0" lang="en-AU" sz="1800" spc="-1" strike="noStrike">
              <a:latin typeface="Arial"/>
            </a:endParaRPr>
          </a:p>
        </p:txBody>
      </p:sp>
      <p:sp>
        <p:nvSpPr>
          <p:cNvPr id="354" name="CustomShape 3"/>
          <p:cNvSpPr/>
          <p:nvPr/>
        </p:nvSpPr>
        <p:spPr>
          <a:xfrm rot="16200000">
            <a:off x="4339080" y="1577160"/>
            <a:ext cx="11476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7200" spc="-1" strike="noStrike">
                <a:solidFill>
                  <a:srgbClr val="000000"/>
                </a:solidFill>
                <a:latin typeface="Arial"/>
                <a:ea typeface="DejaVu Sans"/>
              </a:rPr>
              <a:t>{</a:t>
            </a:r>
            <a:endParaRPr b="0" lang="en-AU" sz="7200" spc="-1" strike="noStrike">
              <a:latin typeface="Arial"/>
            </a:endParaRPr>
          </a:p>
        </p:txBody>
      </p:sp>
      <p:sp>
        <p:nvSpPr>
          <p:cNvPr id="355" name="CustomShape 4"/>
          <p:cNvSpPr/>
          <p:nvPr/>
        </p:nvSpPr>
        <p:spPr>
          <a:xfrm>
            <a:off x="4510800" y="2708280"/>
            <a:ext cx="16624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Selection tools</a:t>
            </a:r>
            <a:endParaRPr b="0" lang="en-AU" sz="1800" spc="-1" strike="noStrike">
              <a:latin typeface="Arial"/>
            </a:endParaRPr>
          </a:p>
        </p:txBody>
      </p:sp>
      <p:sp>
        <p:nvSpPr>
          <p:cNvPr id="356" name="CustomShape 5"/>
          <p:cNvSpPr/>
          <p:nvPr/>
        </p:nvSpPr>
        <p:spPr>
          <a:xfrm>
            <a:off x="686880" y="3392640"/>
            <a:ext cx="8369640" cy="3107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In the TW window, create new classes “nucleus” and “background” (the 2 classes</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that are already there can be “salmonella” and “cell”)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image, select some points of classes </a:t>
            </a:r>
            <a:r>
              <a:rPr b="1" lang="en-US" sz="1800" spc="-1" strike="noStrike">
                <a:solidFill>
                  <a:srgbClr val="000000"/>
                </a:solidFill>
                <a:latin typeface="Arial"/>
                <a:ea typeface="DejaVu Sans"/>
              </a:rPr>
              <a:t>salmonella, cell, nucleus, </a:t>
            </a:r>
            <a:endParaRPr b="0" lang="en-AU" sz="1800" spc="-1" strike="noStrike">
              <a:latin typeface="Arial"/>
            </a:endParaRPr>
          </a:p>
          <a:p>
            <a:pPr>
              <a:lnSpc>
                <a:spcPct val="100000"/>
              </a:lnSpc>
            </a:pPr>
            <a:r>
              <a:rPr b="1" lang="en-US" sz="1800" spc="-1" strike="noStrike">
                <a:solidFill>
                  <a:srgbClr val="000000"/>
                </a:solidFill>
                <a:latin typeface="Arial"/>
                <a:ea typeface="DejaVu Sans"/>
              </a:rPr>
              <a:t>background </a:t>
            </a:r>
            <a:r>
              <a:rPr b="0" lang="en-US" sz="1800" spc="-1" strike="noStrike">
                <a:solidFill>
                  <a:srgbClr val="000000"/>
                </a:solidFill>
                <a:latin typeface="Arial"/>
                <a:ea typeface="DejaVu Sans"/>
              </a:rPr>
              <a:t>and add them to their respective classes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start the training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Toggle overlay </a:t>
            </a:r>
            <a:r>
              <a:rPr b="0" lang="en-US" sz="1800" spc="-1" strike="noStrike">
                <a:solidFill>
                  <a:srgbClr val="000000"/>
                </a:solidFill>
                <a:latin typeface="Arial"/>
                <a:ea typeface="DejaVu Sans"/>
              </a:rPr>
              <a:t>to compare the segmentation against the original image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is machine learning?</a:t>
            </a:r>
            <a:endParaRPr b="0" lang="en-AU" sz="3200" spc="-1" strike="noStrike">
              <a:latin typeface="Arial"/>
            </a:endParaRPr>
          </a:p>
        </p:txBody>
      </p:sp>
      <p:sp>
        <p:nvSpPr>
          <p:cNvPr id="171" name="CustomShape 2"/>
          <p:cNvSpPr/>
          <p:nvPr/>
        </p:nvSpPr>
        <p:spPr>
          <a:xfrm>
            <a:off x="395280" y="1125360"/>
            <a:ext cx="8286840" cy="5538960"/>
          </a:xfrm>
          <a:prstGeom prst="rect">
            <a:avLst/>
          </a:prstGeom>
          <a:noFill/>
          <a:ln w="0">
            <a:noFill/>
          </a:ln>
        </p:spPr>
        <p:style>
          <a:lnRef idx="0"/>
          <a:fillRef idx="0"/>
          <a:effectRef idx="0"/>
          <a:fontRef idx="minor"/>
        </p:style>
        <p:txBody>
          <a:bodyPr lIns="90000" rIns="90000" tIns="45000" bIns="45000">
            <a:noAutofit/>
          </a:bodyPr>
          <a:p>
            <a:pPr marL="343080" indent="-338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Machine learning is a subset of Artificial Intelligence that uses statistical techniques to “learn” to computationally solve a problem without explicit programming</a:t>
            </a:r>
            <a:endParaRPr b="0" lang="en-AU" sz="2000" spc="-1" strike="noStrike">
              <a:latin typeface="Arial"/>
            </a:endParaRPr>
          </a:p>
          <a:p>
            <a:pPr>
              <a:lnSpc>
                <a:spcPct val="102000"/>
              </a:lnSpc>
              <a:spcBef>
                <a:spcPts val="400"/>
              </a:spcBef>
            </a:pPr>
            <a:endParaRPr b="0" lang="en-AU" sz="2000" spc="-1" strike="noStrike">
              <a:latin typeface="Arial"/>
            </a:endParaRPr>
          </a:p>
          <a:p>
            <a:pPr marL="343080" indent="-338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Types of Machine Learning</a:t>
            </a:r>
            <a:endParaRPr b="0" lang="en-AU" sz="20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Neural Networks, Support Vector Machines, Bayesian Networks, Genetic Algorithms, …</a:t>
            </a:r>
            <a:endParaRPr b="0" lang="en-AU" sz="1600" spc="-1" strike="noStrike">
              <a:latin typeface="Arial"/>
            </a:endParaRPr>
          </a:p>
          <a:p>
            <a:pPr marL="343080" indent="-338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Why now?</a:t>
            </a:r>
            <a:endParaRPr b="0" lang="en-AU" sz="20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Deep learning : Neural Networks with many connected “layers”</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Convolution Neural Networks – inspired by organization of visual cortex</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GPUs make training the “deep” networks feasible</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a:t>
            </a:r>
            <a:r>
              <a:rPr b="0" lang="en-US" sz="1600" spc="-1" strike="noStrike">
                <a:solidFill>
                  <a:srgbClr val="000000"/>
                </a:solidFill>
                <a:latin typeface="Calibri"/>
                <a:ea typeface="DejaVu Sans"/>
              </a:rPr>
              <a:t>Easy” to frameworks such as Tensorflow, Torch, Theano, Fiji / Trainable Weka …</a:t>
            </a:r>
            <a:endParaRPr b="0" lang="en-AU" sz="1600" spc="-1" strike="noStrike">
              <a:latin typeface="Arial"/>
            </a:endParaRPr>
          </a:p>
          <a:p>
            <a:pPr marL="457200">
              <a:lnSpc>
                <a:spcPct val="102000"/>
              </a:lnSpc>
              <a:spcBef>
                <a:spcPts val="320"/>
              </a:spcBef>
            </a:pPr>
            <a:endParaRPr b="0" lang="en-AU" sz="1600" spc="-1" strike="noStrike">
              <a:latin typeface="Arial"/>
            </a:endParaRPr>
          </a:p>
          <a:p>
            <a:pPr marL="343080" indent="-338400">
              <a:lnSpc>
                <a:spcPct val="102000"/>
              </a:lnSpc>
              <a:spcBef>
                <a:spcPts val="400"/>
              </a:spcBef>
              <a:buClr>
                <a:srgbClr val="000000"/>
              </a:buClr>
              <a:buFont typeface="Symbol"/>
              <a:buChar char=""/>
            </a:pPr>
            <a:r>
              <a:rPr b="0" lang="en-US" sz="2000" spc="-1" strike="noStrike">
                <a:solidFill>
                  <a:srgbClr val="000000"/>
                </a:solidFill>
                <a:latin typeface="Calibri"/>
                <a:ea typeface="DejaVu Sans"/>
              </a:rPr>
              <a:t>Peak hype!</a:t>
            </a:r>
            <a:endParaRPr b="0" lang="en-AU" sz="20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Machine learning is far from perfect</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The feature that the ML is using to classify may in fact be an artifact</a:t>
            </a:r>
            <a:endParaRPr b="0" lang="en-AU" sz="1600" spc="-1" strike="noStrike">
              <a:latin typeface="Arial"/>
            </a:endParaRPr>
          </a:p>
          <a:p>
            <a:pPr lvl="1" marL="743040" indent="-281160">
              <a:lnSpc>
                <a:spcPct val="102000"/>
              </a:lnSpc>
              <a:spcBef>
                <a:spcPts val="320"/>
              </a:spcBef>
              <a:buClr>
                <a:srgbClr val="000000"/>
              </a:buClr>
              <a:buFont typeface="Symbol"/>
              <a:buChar char=""/>
            </a:pPr>
            <a:r>
              <a:rPr b="0" lang="en-US" sz="1600" spc="-1" strike="noStrike">
                <a:solidFill>
                  <a:srgbClr val="000000"/>
                </a:solidFill>
                <a:latin typeface="Calibri"/>
                <a:ea typeface="DejaVu Sans"/>
              </a:rPr>
              <a:t>Is often a black box with little insight into how it is working</a:t>
            </a:r>
            <a:endParaRPr b="0" lang="en-AU"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Fixing and retraining the classifier</a:t>
            </a:r>
            <a:endParaRPr b="0" lang="en-AU" sz="3200" spc="-1" strike="noStrike">
              <a:latin typeface="Arial"/>
            </a:endParaRPr>
          </a:p>
        </p:txBody>
      </p:sp>
      <p:pic>
        <p:nvPicPr>
          <p:cNvPr id="358" name="Picture 2" descr=""/>
          <p:cNvPicPr/>
          <p:nvPr/>
        </p:nvPicPr>
        <p:blipFill>
          <a:blip r:embed="rId1"/>
          <a:stretch/>
        </p:blipFill>
        <p:spPr>
          <a:xfrm>
            <a:off x="4032360" y="1665360"/>
            <a:ext cx="4491000" cy="3711600"/>
          </a:xfrm>
          <a:prstGeom prst="rect">
            <a:avLst/>
          </a:prstGeom>
          <a:ln w="0">
            <a:noFill/>
          </a:ln>
        </p:spPr>
      </p:pic>
      <p:sp>
        <p:nvSpPr>
          <p:cNvPr id="359" name="CustomShape 2"/>
          <p:cNvSpPr/>
          <p:nvPr/>
        </p:nvSpPr>
        <p:spPr>
          <a:xfrm>
            <a:off x="457200" y="1341360"/>
            <a:ext cx="346248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 areas will probably be misclassified. For instance in this image, some of the nucleus is classified as cell membrane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some of these areas and add them to the correct class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Train the classifier again and observe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Repeat until you are happy with the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a:t>
            </a:r>
            <a:r>
              <a:rPr b="1" lang="en-US" sz="1800" spc="-1" strike="noStrike">
                <a:solidFill>
                  <a:srgbClr val="000000"/>
                </a:solidFill>
                <a:latin typeface="Arial"/>
                <a:ea typeface="DejaVu Sans"/>
              </a:rPr>
              <a:t>Create result </a:t>
            </a:r>
            <a:r>
              <a:rPr b="0" lang="en-US" sz="1800" spc="-1" strike="noStrike">
                <a:solidFill>
                  <a:srgbClr val="000000"/>
                </a:solidFill>
                <a:latin typeface="Arial"/>
                <a:ea typeface="DejaVu Sans"/>
              </a:rPr>
              <a:t>to get a final segmentation</a:t>
            </a:r>
            <a:endParaRPr b="0" lang="en-AU" sz="1800" spc="-1" strike="noStrike">
              <a:latin typeface="Arial"/>
            </a:endParaRPr>
          </a:p>
        </p:txBody>
      </p:sp>
      <p:sp>
        <p:nvSpPr>
          <p:cNvPr id="360" name="CustomShape 3"/>
          <p:cNvSpPr/>
          <p:nvPr/>
        </p:nvSpPr>
        <p:spPr>
          <a:xfrm>
            <a:off x="3743280" y="2313000"/>
            <a:ext cx="1508040" cy="39060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Counting the area of each region</a:t>
            </a:r>
            <a:endParaRPr b="0" lang="en-AU" sz="3200" spc="-1" strike="noStrike">
              <a:latin typeface="Arial"/>
            </a:endParaRPr>
          </a:p>
        </p:txBody>
      </p:sp>
      <p:sp>
        <p:nvSpPr>
          <p:cNvPr id="362" name="CustomShape 2"/>
          <p:cNvSpPr/>
          <p:nvPr/>
        </p:nvSpPr>
        <p:spPr>
          <a:xfrm>
            <a:off x="100440" y="1371600"/>
            <a:ext cx="346248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In many cases you will want to know the area of each region type in the 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To do this, select the </a:t>
            </a:r>
            <a:r>
              <a:rPr b="1" lang="en-US" sz="1800" spc="-1" strike="noStrike">
                <a:solidFill>
                  <a:srgbClr val="000000"/>
                </a:solidFill>
                <a:latin typeface="Arial"/>
                <a:ea typeface="DejaVu Sans"/>
              </a:rPr>
              <a:t>Classified</a:t>
            </a:r>
            <a:endParaRPr b="0" lang="en-AU" sz="1800" spc="-1" strike="noStrike">
              <a:latin typeface="Arial"/>
            </a:endParaRPr>
          </a:p>
          <a:p>
            <a:pPr>
              <a:lnSpc>
                <a:spcPct val="100000"/>
              </a:lnSpc>
            </a:pPr>
            <a:r>
              <a:rPr b="1" lang="en-US" sz="1800" spc="-1" strike="noStrike">
                <a:solidFill>
                  <a:srgbClr val="000000"/>
                </a:solidFill>
                <a:latin typeface="Arial"/>
                <a:ea typeface="DejaVu Sans"/>
              </a:rPr>
              <a:t>Image window</a:t>
            </a:r>
            <a:r>
              <a:rPr b="0" lang="en-US" sz="1800" spc="-1" strike="noStrike">
                <a:solidFill>
                  <a:srgbClr val="000000"/>
                </a:solidFill>
                <a:latin typeface="Arial"/>
                <a:ea typeface="DejaVu Sans"/>
              </a:rPr>
              <a:t>, and on the Fiji menu select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Analyse &gt; Histogram</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On the Histogram window </a:t>
            </a: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list.</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A table listing the number of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for each of the labeled regions is then created. The order of the list is the same as for the class labels in the Trainable Weka interface.</a:t>
            </a:r>
            <a:endParaRPr b="0" lang="en-AU" sz="1800" spc="-1" strike="noStrike">
              <a:latin typeface="Arial"/>
            </a:endParaRPr>
          </a:p>
          <a:p>
            <a:pPr>
              <a:lnSpc>
                <a:spcPct val="100000"/>
              </a:lnSpc>
            </a:pPr>
            <a:endParaRPr b="0" lang="en-AU" sz="1800" spc="-1" strike="noStrike">
              <a:latin typeface="Arial"/>
            </a:endParaRPr>
          </a:p>
        </p:txBody>
      </p:sp>
      <p:pic>
        <p:nvPicPr>
          <p:cNvPr id="363" name="Picture 341" descr=""/>
          <p:cNvPicPr/>
          <p:nvPr/>
        </p:nvPicPr>
        <p:blipFill>
          <a:blip r:embed="rId1"/>
          <a:stretch/>
        </p:blipFill>
        <p:spPr>
          <a:xfrm>
            <a:off x="3648600" y="1326240"/>
            <a:ext cx="5397840" cy="3608280"/>
          </a:xfrm>
          <a:prstGeom prst="rect">
            <a:avLst/>
          </a:prstGeom>
          <a:ln w="0">
            <a:noFill/>
          </a:ln>
        </p:spPr>
      </p:pic>
      <p:sp>
        <p:nvSpPr>
          <p:cNvPr id="364" name="CustomShape 3"/>
          <p:cNvSpPr/>
          <p:nvPr/>
        </p:nvSpPr>
        <p:spPr>
          <a:xfrm flipV="1">
            <a:off x="2834640" y="2827800"/>
            <a:ext cx="1185480" cy="12769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5" name="CustomShape 4"/>
          <p:cNvSpPr/>
          <p:nvPr/>
        </p:nvSpPr>
        <p:spPr>
          <a:xfrm flipV="1">
            <a:off x="3291840" y="3745440"/>
            <a:ext cx="819720" cy="13683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66" name="CustomShape 5"/>
          <p:cNvSpPr/>
          <p:nvPr/>
        </p:nvSpPr>
        <p:spPr>
          <a:xfrm>
            <a:off x="4297680" y="5359680"/>
            <a:ext cx="420300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Note:</a:t>
            </a:r>
            <a:r>
              <a:rPr b="0" lang="en-US" sz="1800" spc="-1" strike="noStrike">
                <a:solidFill>
                  <a:srgbClr val="000000"/>
                </a:solidFill>
                <a:latin typeface="Arial"/>
                <a:ea typeface="DejaVu Sans"/>
              </a:rPr>
              <a:t> The numbers in the table are in </a:t>
            </a:r>
            <a:r>
              <a:rPr b="1" lang="en-US" sz="1800" spc="-1" strike="noStrike">
                <a:solidFill>
                  <a:srgbClr val="000000"/>
                </a:solidFill>
                <a:latin typeface="Arial"/>
                <a:ea typeface="DejaVu Sans"/>
              </a:rPr>
              <a:t>pixels</a:t>
            </a:r>
            <a:r>
              <a:rPr b="0" lang="en-US" sz="1800" spc="-1" strike="noStrike">
                <a:solidFill>
                  <a:srgbClr val="000000"/>
                </a:solidFill>
                <a:latin typeface="Arial"/>
                <a:ea typeface="DejaVu Sans"/>
              </a:rPr>
              <a:t> and you may want to convert these to an</a:t>
            </a:r>
            <a:r>
              <a:rPr b="1" lang="en-US" sz="1800" spc="-1" strike="noStrike">
                <a:solidFill>
                  <a:srgbClr val="000000"/>
                </a:solidFill>
                <a:latin typeface="Arial"/>
                <a:ea typeface="DejaVu Sans"/>
              </a:rPr>
              <a:t> area</a:t>
            </a:r>
            <a:r>
              <a:rPr b="0" lang="en-US" sz="1800" spc="-1" strike="noStrike">
                <a:solidFill>
                  <a:srgbClr val="000000"/>
                </a:solidFill>
                <a:latin typeface="Arial"/>
                <a:ea typeface="DejaVu Sans"/>
              </a:rPr>
              <a:t>, depending on the resolution of your imaging.</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Applying your classifier to other images</a:t>
            </a:r>
            <a:endParaRPr b="0" lang="en-AU" sz="3200" spc="-1" strike="noStrike">
              <a:latin typeface="Arial"/>
            </a:endParaRPr>
          </a:p>
        </p:txBody>
      </p:sp>
      <p:pic>
        <p:nvPicPr>
          <p:cNvPr id="368" name="Picture 2" descr=""/>
          <p:cNvPicPr/>
          <p:nvPr/>
        </p:nvPicPr>
        <p:blipFill>
          <a:blip r:embed="rId1"/>
          <a:stretch/>
        </p:blipFill>
        <p:spPr>
          <a:xfrm>
            <a:off x="6708600" y="981000"/>
            <a:ext cx="2133720" cy="2133720"/>
          </a:xfrm>
          <a:prstGeom prst="rect">
            <a:avLst/>
          </a:prstGeom>
          <a:ln w="0">
            <a:noFill/>
          </a:ln>
        </p:spPr>
      </p:pic>
      <p:pic>
        <p:nvPicPr>
          <p:cNvPr id="369" name="Picture 3" descr=""/>
          <p:cNvPicPr/>
          <p:nvPr/>
        </p:nvPicPr>
        <p:blipFill>
          <a:blip r:embed="rId2"/>
          <a:stretch/>
        </p:blipFill>
        <p:spPr>
          <a:xfrm>
            <a:off x="6702480" y="3191040"/>
            <a:ext cx="2133720" cy="2135160"/>
          </a:xfrm>
          <a:prstGeom prst="rect">
            <a:avLst/>
          </a:prstGeom>
          <a:ln w="0">
            <a:noFill/>
          </a:ln>
        </p:spPr>
      </p:pic>
      <p:sp>
        <p:nvSpPr>
          <p:cNvPr id="370" name="CustomShape 2"/>
          <p:cNvSpPr/>
          <p:nvPr/>
        </p:nvSpPr>
        <p:spPr>
          <a:xfrm>
            <a:off x="383040" y="1052640"/>
            <a:ext cx="6318360" cy="42044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DejaVu Sans"/>
              </a:rPr>
              <a:t>1.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select </a:t>
            </a:r>
            <a:r>
              <a:rPr b="1" lang="en-US" sz="1800" spc="-1" strike="noStrike">
                <a:solidFill>
                  <a:srgbClr val="000000"/>
                </a:solidFill>
                <a:latin typeface="Arial"/>
                <a:ea typeface="DejaVu Sans"/>
              </a:rPr>
              <a:t>a single image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Click </a:t>
            </a:r>
            <a:r>
              <a:rPr b="1" lang="en-US" sz="1800" spc="-1" strike="noStrike">
                <a:solidFill>
                  <a:srgbClr val="000000"/>
                </a:solidFill>
                <a:latin typeface="Arial"/>
                <a:ea typeface="DejaVu Sans"/>
              </a:rPr>
              <a:t>Apply classifier </a:t>
            </a:r>
            <a:r>
              <a:rPr b="0" lang="en-US" sz="1800" spc="-1" strike="noStrike">
                <a:solidFill>
                  <a:srgbClr val="000000"/>
                </a:solidFill>
                <a:latin typeface="Arial"/>
                <a:ea typeface="DejaVu Sans"/>
              </a:rPr>
              <a:t>and </a:t>
            </a:r>
            <a:r>
              <a:rPr b="1" lang="en-US" sz="1800" spc="-1" strike="noStrike">
                <a:solidFill>
                  <a:srgbClr val="000000"/>
                </a:solidFill>
                <a:latin typeface="Arial"/>
                <a:ea typeface="DejaVu Sans"/>
              </a:rPr>
              <a:t>select all the images </a:t>
            </a:r>
            <a:r>
              <a:rPr b="0" lang="en-US" sz="1800" spc="-1" strike="noStrike">
                <a:solidFill>
                  <a:srgbClr val="000000"/>
                </a:solidFill>
                <a:latin typeface="Arial"/>
                <a:ea typeface="DejaVu Sans"/>
              </a:rPr>
              <a:t>from</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the Salmonella folder. Create a new folder when asked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to put the results images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“no” to probability map, when asked)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Open each source image and its segmentation &amp;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 the results look? Is the classifier generalising?</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503280" y="1700280"/>
            <a:ext cx="8224920" cy="2479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a:t>
            </a:r>
            <a:br/>
            <a:r>
              <a:rPr b="0" lang="en-US" sz="3200" spc="-1" strike="noStrike">
                <a:solidFill>
                  <a:srgbClr val="000000"/>
                </a:solidFill>
                <a:latin typeface="Calibri"/>
                <a:ea typeface="DejaVu Sans"/>
              </a:rPr>
              <a:t>A closer look at the image statistics classifier types and problems such as overfitting</a:t>
            </a:r>
            <a:endParaRPr b="0" lang="en-AU" sz="3200" spc="-1" strike="noStrike">
              <a:latin typeface="Arial"/>
            </a:endParaRPr>
          </a:p>
        </p:txBody>
      </p:sp>
      <p:sp>
        <p:nvSpPr>
          <p:cNvPr id="372" name="CustomShape 2"/>
          <p:cNvSpPr/>
          <p:nvPr/>
        </p:nvSpPr>
        <p:spPr>
          <a:xfrm>
            <a:off x="2161080" y="5005800"/>
            <a:ext cx="514152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AU" sz="1800" spc="-1" strike="noStrike">
                <a:solidFill>
                  <a:srgbClr val="000000"/>
                </a:solidFill>
                <a:latin typeface="Arial"/>
                <a:ea typeface="DejaVu Sans"/>
              </a:rPr>
              <a:t>Datasets and slides: </a:t>
            </a:r>
            <a:r>
              <a:rPr b="0" lang="en-AU" sz="1800" spc="-1" strike="noStrike" u="sng">
                <a:solidFill>
                  <a:srgbClr val="009999"/>
                </a:solidFill>
                <a:uFillTx/>
                <a:latin typeface="Arial"/>
                <a:ea typeface="DejaVu Sans"/>
                <a:hlinkClick r:id="rId1"/>
              </a:rPr>
              <a:t>http://bit.do/ML-Imaging-WS</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pic>
        <p:nvPicPr>
          <p:cNvPr id="374" name="Picture 3" descr=""/>
          <p:cNvPicPr/>
          <p:nvPr/>
        </p:nvPicPr>
        <p:blipFill>
          <a:blip r:embed="rId1"/>
          <a:stretch/>
        </p:blipFill>
        <p:spPr>
          <a:xfrm>
            <a:off x="6048360" y="1706400"/>
            <a:ext cx="2739960" cy="2741760"/>
          </a:xfrm>
          <a:prstGeom prst="rect">
            <a:avLst/>
          </a:prstGeom>
          <a:ln w="0">
            <a:noFill/>
          </a:ln>
        </p:spPr>
      </p:pic>
      <p:sp>
        <p:nvSpPr>
          <p:cNvPr id="375" name="CustomShape 2"/>
          <p:cNvSpPr/>
          <p:nvPr/>
        </p:nvSpPr>
        <p:spPr>
          <a:xfrm>
            <a:off x="5403960" y="6532560"/>
            <a:ext cx="40276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Image courtesy Dr Alex Combes / Little Lab</a:t>
            </a:r>
            <a:endParaRPr b="0" lang="en-AU" sz="1400" spc="-1" strike="noStrike">
              <a:latin typeface="Arial"/>
            </a:endParaRPr>
          </a:p>
        </p:txBody>
      </p:sp>
      <p:sp>
        <p:nvSpPr>
          <p:cNvPr id="376" name="CustomShape 3"/>
          <p:cNvSpPr/>
          <p:nvPr/>
        </p:nvSpPr>
        <p:spPr>
          <a:xfrm>
            <a:off x="179280" y="1130400"/>
            <a:ext cx="579276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1. Open the 2D kidney image and start Trainable Weka</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Create a classifier to distinguish the five classes of points shown in the image here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Note: a “fat” line also defines a set of points.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Line width can be set by double clicking the line tool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3. Save the Feature Stack to disk: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In TW click </a:t>
            </a:r>
            <a:r>
              <a:rPr b="1" lang="en-US" sz="1800" spc="-1" strike="noStrike">
                <a:solidFill>
                  <a:srgbClr val="000000"/>
                </a:solidFill>
                <a:latin typeface="Arial"/>
                <a:ea typeface="DejaVu Sans"/>
              </a:rPr>
              <a:t>Settings</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Click </a:t>
            </a:r>
            <a:r>
              <a:rPr b="1" lang="en-US" sz="1800" spc="-1" strike="noStrike">
                <a:solidFill>
                  <a:srgbClr val="000000"/>
                </a:solidFill>
                <a:latin typeface="Arial"/>
                <a:ea typeface="DejaVu Sans"/>
              </a:rPr>
              <a:t>Save Feature Stack</a:t>
            </a:r>
            <a:r>
              <a:rPr b="0" lang="en-US" sz="1800" spc="-1" strike="noStrike">
                <a:solidFill>
                  <a:srgbClr val="000000"/>
                </a:solidFill>
                <a:latin typeface="Arial"/>
                <a:ea typeface="DejaVu Sans"/>
              </a:rPr>
              <a:t> and save it to a</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location on your computers disk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4. Drag the Feature Stack file from disk onto Fiji to open it</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
        <p:nvSpPr>
          <p:cNvPr id="377" name="CustomShape 4"/>
          <p:cNvSpPr/>
          <p:nvPr/>
        </p:nvSpPr>
        <p:spPr>
          <a:xfrm>
            <a:off x="6066000" y="1009800"/>
            <a:ext cx="16146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cap mesenchyme</a:t>
            </a:r>
            <a:endParaRPr b="0" lang="en-AU" sz="1400" spc="-1" strike="noStrike">
              <a:latin typeface="Arial"/>
            </a:endParaRPr>
          </a:p>
        </p:txBody>
      </p:sp>
      <p:sp>
        <p:nvSpPr>
          <p:cNvPr id="378" name="CustomShape 5"/>
          <p:cNvSpPr/>
          <p:nvPr/>
        </p:nvSpPr>
        <p:spPr>
          <a:xfrm>
            <a:off x="7020000" y="1298520"/>
            <a:ext cx="114768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ureteric tree</a:t>
            </a:r>
            <a:endParaRPr b="0" lang="en-AU" sz="1400" spc="-1" strike="noStrike">
              <a:latin typeface="Arial"/>
            </a:endParaRPr>
          </a:p>
        </p:txBody>
      </p:sp>
      <p:sp>
        <p:nvSpPr>
          <p:cNvPr id="379" name="CustomShape 6"/>
          <p:cNvSpPr/>
          <p:nvPr/>
        </p:nvSpPr>
        <p:spPr>
          <a:xfrm>
            <a:off x="8028000" y="888840"/>
            <a:ext cx="140040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background</a:t>
            </a:r>
            <a:endParaRPr b="0" lang="en-AU" sz="1400" spc="-1" strike="noStrike">
              <a:latin typeface="Arial"/>
            </a:endParaRPr>
          </a:p>
        </p:txBody>
      </p:sp>
      <p:sp>
        <p:nvSpPr>
          <p:cNvPr id="380" name="CustomShape 7"/>
          <p:cNvSpPr/>
          <p:nvPr/>
        </p:nvSpPr>
        <p:spPr>
          <a:xfrm flipH="1">
            <a:off x="8491320" y="1195560"/>
            <a:ext cx="103320" cy="6224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1" name="CustomShape 8"/>
          <p:cNvSpPr/>
          <p:nvPr/>
        </p:nvSpPr>
        <p:spPr>
          <a:xfrm flipH="1">
            <a:off x="7052040" y="1606680"/>
            <a:ext cx="679680" cy="102564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2" name="CustomShape 9"/>
          <p:cNvSpPr/>
          <p:nvPr/>
        </p:nvSpPr>
        <p:spPr>
          <a:xfrm>
            <a:off x="6624720" y="1298520"/>
            <a:ext cx="238320" cy="115416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3" name="CustomShape 10"/>
          <p:cNvSpPr/>
          <p:nvPr/>
        </p:nvSpPr>
        <p:spPr>
          <a:xfrm flipH="1" flipV="1">
            <a:off x="7679880" y="4036680"/>
            <a:ext cx="227160" cy="56988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
        <p:nvSpPr>
          <p:cNvPr id="384" name="CustomShape 11"/>
          <p:cNvSpPr/>
          <p:nvPr/>
        </p:nvSpPr>
        <p:spPr>
          <a:xfrm>
            <a:off x="7687800" y="4657680"/>
            <a:ext cx="604800" cy="3027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Arial"/>
                <a:ea typeface="DejaVu Sans"/>
              </a:rPr>
              <a:t>lumin</a:t>
            </a:r>
            <a:endParaRPr b="0" lang="en-AU" sz="1400" spc="-1" strike="noStrike">
              <a:latin typeface="Arial"/>
            </a:endParaRPr>
          </a:p>
        </p:txBody>
      </p:sp>
      <p:sp>
        <p:nvSpPr>
          <p:cNvPr id="385" name="CustomShape 12"/>
          <p:cNvSpPr/>
          <p:nvPr/>
        </p:nvSpPr>
        <p:spPr>
          <a:xfrm flipH="1">
            <a:off x="6079680" y="4716360"/>
            <a:ext cx="1576440" cy="302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ea typeface="DejaVu Sans"/>
              </a:rPr>
              <a:t>stroma</a:t>
            </a:r>
            <a:endParaRPr b="0" lang="en-AU" sz="1400" spc="-1" strike="noStrike">
              <a:latin typeface="Arial"/>
            </a:endParaRPr>
          </a:p>
        </p:txBody>
      </p:sp>
      <p:sp>
        <p:nvSpPr>
          <p:cNvPr id="386" name="CustomShape 13"/>
          <p:cNvSpPr/>
          <p:nvPr/>
        </p:nvSpPr>
        <p:spPr>
          <a:xfrm flipV="1">
            <a:off x="6443640" y="3960360"/>
            <a:ext cx="266760" cy="841320"/>
          </a:xfrm>
          <a:custGeom>
            <a:avLst/>
            <a:gdLst/>
            <a:ahLst/>
            <a:rect l="l" t="t" r="r" b="b"/>
            <a:pathLst>
              <a:path w="21600" h="21600">
                <a:moveTo>
                  <a:pt x="0" y="0"/>
                </a:moveTo>
                <a:lnTo>
                  <a:pt x="21600" y="21600"/>
                </a:lnTo>
              </a:path>
            </a:pathLst>
          </a:custGeom>
          <a:noFill/>
          <a:ln>
            <a:solidFill>
              <a:srgbClr val="b5dcde"/>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What do the image statistics look like?</a:t>
            </a:r>
            <a:endParaRPr b="0" lang="en-AU" sz="3200" spc="-1" strike="noStrike">
              <a:latin typeface="Arial"/>
            </a:endParaRPr>
          </a:p>
        </p:txBody>
      </p:sp>
      <p:sp>
        <p:nvSpPr>
          <p:cNvPr id="388" name="CustomShape 2"/>
          <p:cNvSpPr/>
          <p:nvPr/>
        </p:nvSpPr>
        <p:spPr>
          <a:xfrm>
            <a:off x="287280" y="1268280"/>
            <a:ext cx="605484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This stack of images is image representations of the statistics that TW calculated for each pixel</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first image is the original image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78 other slices correspond to the 78 (default) statistics that TW calculates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at the bottom of the image to move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through the stack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Each slice is labelled with the statistic and parameters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Can you see how certain statistics distinguish certain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More information on the statistics calculated on TW site:</a:t>
            </a:r>
            <a:endParaRPr b="0" lang="en-AU" sz="1800" spc="-1" strike="noStrike">
              <a:latin typeface="Arial"/>
            </a:endParaRPr>
          </a:p>
          <a:p>
            <a:pPr>
              <a:lnSpc>
                <a:spcPct val="100000"/>
              </a:lnSpc>
            </a:pPr>
            <a:r>
              <a:rPr b="0"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389" name="Picture 3" descr=""/>
          <p:cNvPicPr/>
          <p:nvPr/>
        </p:nvPicPr>
        <p:blipFill>
          <a:blip r:embed="rId1"/>
          <a:stretch/>
        </p:blipFill>
        <p:spPr>
          <a:xfrm>
            <a:off x="6275520" y="1184400"/>
            <a:ext cx="2576520" cy="2640240"/>
          </a:xfrm>
          <a:prstGeom prst="rect">
            <a:avLst/>
          </a:prstGeom>
          <a:ln w="0">
            <a:noFill/>
          </a:ln>
        </p:spPr>
      </p:pic>
      <p:pic>
        <p:nvPicPr>
          <p:cNvPr id="390" name="Picture 4" descr=""/>
          <p:cNvPicPr/>
          <p:nvPr/>
        </p:nvPicPr>
        <p:blipFill>
          <a:blip r:embed="rId2"/>
          <a:stretch/>
        </p:blipFill>
        <p:spPr>
          <a:xfrm>
            <a:off x="6275520" y="3933720"/>
            <a:ext cx="2576520" cy="26542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 closer look at the Image Statistics in TW</a:t>
            </a:r>
            <a:endParaRPr b="0" lang="en-AU" sz="3200" spc="-1" strike="noStrike">
              <a:latin typeface="Arial"/>
            </a:endParaRPr>
          </a:p>
        </p:txBody>
      </p:sp>
      <p:pic>
        <p:nvPicPr>
          <p:cNvPr id="392" name="Picture 1" descr=""/>
          <p:cNvPicPr/>
          <p:nvPr/>
        </p:nvPicPr>
        <p:blipFill>
          <a:blip r:embed="rId1"/>
          <a:stretch/>
        </p:blipFill>
        <p:spPr>
          <a:xfrm>
            <a:off x="611280" y="1052640"/>
            <a:ext cx="2084400" cy="5492880"/>
          </a:xfrm>
          <a:prstGeom prst="rect">
            <a:avLst/>
          </a:prstGeom>
          <a:ln w="0">
            <a:noFill/>
          </a:ln>
        </p:spPr>
      </p:pic>
      <p:sp>
        <p:nvSpPr>
          <p:cNvPr id="393" name="CustomShape 2"/>
          <p:cNvSpPr/>
          <p:nvPr/>
        </p:nvSpPr>
        <p:spPr>
          <a:xfrm>
            <a:off x="2951280" y="981000"/>
            <a:ext cx="5622840" cy="5301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At the top are the currently selected statistics used for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More information on the statistics on the TW site:</a:t>
            </a:r>
            <a:endParaRPr b="0" lang="en-AU" sz="1800" spc="-1" strike="noStrike">
              <a:latin typeface="Arial"/>
            </a:endParaRPr>
          </a:p>
          <a:p>
            <a:pPr>
              <a:lnSpc>
                <a:spcPct val="100000"/>
              </a:lnSpc>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https://imagej.net/Trainable_Weka_Segmentation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Sobel filter, for instance, is an edge detector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Parameters to some of the statistics, such as what radius (sigma) to act over, are in the middle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default sigmas range over 1, 2, 4, 8, 16</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 larger sigma, the more computationally expensive it will be.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statistics are greyed out as they require the ImageScience library to be installed</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0720" y="8100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Image Statistics in TW</a:t>
            </a:r>
            <a:endParaRPr b="0" lang="en-AU" sz="3200" spc="-1" strike="noStrike">
              <a:latin typeface="Arial"/>
            </a:endParaRPr>
          </a:p>
        </p:txBody>
      </p:sp>
      <p:sp>
        <p:nvSpPr>
          <p:cNvPr id="395" name="CustomShape 2"/>
          <p:cNvSpPr/>
          <p:nvPr/>
        </p:nvSpPr>
        <p:spPr>
          <a:xfrm>
            <a:off x="533520" y="858960"/>
            <a:ext cx="8534520" cy="5850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Open the Salmonella-BW image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Create a classifier that distinguishes, </a:t>
            </a:r>
            <a:r>
              <a:rPr b="1" lang="en-US" sz="1800" spc="-1" strike="noStrike">
                <a:solidFill>
                  <a:srgbClr val="000000"/>
                </a:solidFill>
                <a:latin typeface="Arial"/>
                <a:ea typeface="DejaVu Sans"/>
              </a:rPr>
              <a:t>nucleus, cell </a:t>
            </a:r>
            <a:endParaRPr b="0" lang="en-AU" sz="1800" spc="-1" strike="noStrike">
              <a:latin typeface="Arial"/>
            </a:endParaRPr>
          </a:p>
          <a:p>
            <a:pPr>
              <a:lnSpc>
                <a:spcPct val="100000"/>
              </a:lnSpc>
            </a:pPr>
            <a:r>
              <a:rPr b="1" lang="en-US" sz="1800" spc="-1" strike="noStrike">
                <a:solidFill>
                  <a:srgbClr val="000000"/>
                </a:solidFill>
                <a:latin typeface="Arial"/>
                <a:ea typeface="DejaVu Sans"/>
              </a:rPr>
              <a:t>membrane, salmonella, and background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so you have a reference to compare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Some things to try:</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In Settings, select only Mean statistics, click ok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then </a:t>
            </a:r>
            <a:r>
              <a:rPr b="1" lang="en-US" sz="1800" spc="-1" strike="noStrike">
                <a:solidFill>
                  <a:srgbClr val="000000"/>
                </a:solidFill>
                <a:latin typeface="Arial"/>
                <a:ea typeface="DejaVu Sans"/>
              </a:rPr>
              <a:t>Create Classifier</a:t>
            </a:r>
            <a:r>
              <a:rPr b="0" lang="en-US" sz="1800" spc="-1" strike="noStrike">
                <a:solidFill>
                  <a:srgbClr val="000000"/>
                </a:solidFill>
                <a:latin typeface="Arial"/>
                <a:ea typeface="DejaVu Sans"/>
              </a:rPr>
              <a:t> in the main TW window. How did it do?</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In Settings, select </a:t>
            </a:r>
            <a:r>
              <a:rPr b="1" lang="en-US" sz="1800" spc="-1" strike="noStrike">
                <a:solidFill>
                  <a:srgbClr val="000000"/>
                </a:solidFill>
                <a:latin typeface="Arial"/>
                <a:ea typeface="DejaVu Sans"/>
              </a:rPr>
              <a:t>Save Feature Stack </a:t>
            </a:r>
            <a:r>
              <a:rPr b="0" lang="en-US" sz="1800" spc="-1" strike="noStrike">
                <a:solidFill>
                  <a:srgbClr val="000000"/>
                </a:solidFill>
                <a:latin typeface="Arial"/>
                <a:ea typeface="DejaVu Sans"/>
              </a:rPr>
              <a:t>and then drag the saved stack into Fiji and examine the slices. These are the images obtained by averaging each pixel with those around them at radii =1, 2, 4, 8 and 16 pixels</a:t>
            </a: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In Setting, try setting the maximum sigma (the averaging radius) to either 1, 2, 4, or 8, and run Train Classifier again. How did it do?</a:t>
            </a:r>
            <a:endParaRPr b="0" lang="en-AU" sz="1800" spc="-1" strike="noStrike">
              <a:latin typeface="Arial"/>
            </a:endParaRPr>
          </a:p>
          <a:p>
            <a:pPr>
              <a:lnSpc>
                <a:spcPct val="100000"/>
              </a:lnSpc>
            </a:pPr>
            <a:endParaRPr b="0" lang="en-AU" sz="1800" spc="-1" strike="noStrike">
              <a:latin typeface="Arial"/>
            </a:endParaRPr>
          </a:p>
          <a:p>
            <a:pPr marL="285840" indent="-281160">
              <a:lnSpc>
                <a:spcPct val="100000"/>
              </a:lnSpc>
              <a:buClr>
                <a:srgbClr val="000000"/>
              </a:buClr>
              <a:buFont typeface="Arial"/>
              <a:buChar char="•"/>
            </a:pPr>
            <a:r>
              <a:rPr b="0" lang="en-US" sz="1800" spc="-1" strike="noStrike">
                <a:solidFill>
                  <a:srgbClr val="000000"/>
                </a:solidFill>
                <a:latin typeface="Arial"/>
                <a:ea typeface="DejaVu Sans"/>
              </a:rPr>
              <a:t>Try doing all of the above, but using the Sobel feature instead (remembering to set sigma to 16 initially)</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It can be surprising how little information is needed for a reasonable classification</a:t>
            </a:r>
            <a:endParaRPr b="0" lang="en-AU" sz="1800" spc="-1" strike="noStrike">
              <a:latin typeface="Arial"/>
            </a:endParaRPr>
          </a:p>
          <a:p>
            <a:pPr>
              <a:lnSpc>
                <a:spcPct val="100000"/>
              </a:lnSpc>
            </a:pPr>
            <a:r>
              <a:rPr b="0" lang="en-US" sz="1800" spc="-1" strike="noStrike">
                <a:solidFill>
                  <a:srgbClr val="000000"/>
                </a:solidFill>
                <a:latin typeface="Arial"/>
                <a:ea typeface="DejaVu Sans"/>
              </a:rPr>
              <a:t>Sometimes statistics can be costly to calculate, but do not necessarily add much</a:t>
            </a:r>
            <a:endParaRPr b="0" lang="en-AU" sz="1800" spc="-1" strike="noStrike">
              <a:latin typeface="Arial"/>
            </a:endParaRPr>
          </a:p>
        </p:txBody>
      </p:sp>
      <p:pic>
        <p:nvPicPr>
          <p:cNvPr id="396" name="Picture 2" descr=""/>
          <p:cNvPicPr/>
          <p:nvPr/>
        </p:nvPicPr>
        <p:blipFill>
          <a:blip r:embed="rId1"/>
          <a:stretch/>
        </p:blipFill>
        <p:spPr>
          <a:xfrm>
            <a:off x="6516720" y="858960"/>
            <a:ext cx="2416320" cy="24163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Overfitting the data</a:t>
            </a:r>
            <a:endParaRPr b="0" lang="en-AU" sz="3200" spc="-1" strike="noStrike">
              <a:latin typeface="Arial"/>
            </a:endParaRPr>
          </a:p>
        </p:txBody>
      </p:sp>
      <p:sp>
        <p:nvSpPr>
          <p:cNvPr id="398" name="CustomShape 2"/>
          <p:cNvSpPr/>
          <p:nvPr/>
        </p:nvSpPr>
        <p:spPr>
          <a:xfrm>
            <a:off x="503280" y="1057320"/>
            <a:ext cx="795204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Sometimes a machine learning model can fit the data it is trained on very well, but it fits so well that it does not generalise to other data sets. This is called overfitting.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the black line here</a:t>
            </a:r>
            <a:endParaRPr b="0" lang="en-AU" sz="1800" spc="-1" strike="noStrike">
              <a:latin typeface="Arial"/>
            </a:endParaRPr>
          </a:p>
          <a:p>
            <a:pPr>
              <a:lnSpc>
                <a:spcPct val="100000"/>
              </a:lnSpc>
            </a:pPr>
            <a:r>
              <a:rPr b="0" lang="en-US" sz="1800" spc="-1" strike="noStrike">
                <a:solidFill>
                  <a:srgbClr val="000000"/>
                </a:solidFill>
                <a:latin typeface="Arial"/>
                <a:ea typeface="DejaVu Sans"/>
              </a:rPr>
              <a:t>is a “classifier” that separates the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blue and red dots.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But it is questionable whether the</a:t>
            </a:r>
            <a:endParaRPr b="0" lang="en-AU" sz="1800" spc="-1" strike="noStrike">
              <a:latin typeface="Arial"/>
            </a:endParaRPr>
          </a:p>
          <a:p>
            <a:pPr>
              <a:lnSpc>
                <a:spcPct val="100000"/>
              </a:lnSpc>
            </a:pPr>
            <a:r>
              <a:rPr b="0" lang="en-US" sz="1800" spc="-1" strike="noStrike">
                <a:solidFill>
                  <a:srgbClr val="000000"/>
                </a:solidFill>
                <a:latin typeface="Arial"/>
                <a:ea typeface="DejaVu Sans"/>
              </a:rPr>
              <a:t>two types of dots are really </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distinguishable.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Maybe the statistics do not properly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 the classes we want to</a:t>
            </a:r>
            <a:endParaRPr b="0" lang="en-AU" sz="1800" spc="-1" strike="noStrike">
              <a:latin typeface="Arial"/>
            </a:endParaRPr>
          </a:p>
          <a:p>
            <a:pPr>
              <a:lnSpc>
                <a:spcPct val="100000"/>
              </a:lnSpc>
            </a:pPr>
            <a:r>
              <a:rPr b="0" lang="en-US" sz="1800" spc="-1" strike="noStrike">
                <a:solidFill>
                  <a:srgbClr val="000000"/>
                </a:solidFill>
                <a:latin typeface="Arial"/>
                <a:ea typeface="DejaVu Sans"/>
              </a:rPr>
              <a:t>distinguish.</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r>
              <a:rPr b="1" lang="en-US" sz="1800" spc="-1" strike="noStrike">
                <a:solidFill>
                  <a:srgbClr val="000000"/>
                </a:solidFill>
                <a:latin typeface="Arial"/>
                <a:ea typeface="DejaVu Sans"/>
              </a:rPr>
              <a:t>In the next exercise we will create a crazy image segmenter, then see how well it generalises</a:t>
            </a:r>
            <a:endParaRPr b="0" lang="en-AU" sz="1800" spc="-1" strike="noStrike">
              <a:latin typeface="Arial"/>
            </a:endParaRPr>
          </a:p>
        </p:txBody>
      </p:sp>
      <p:sp>
        <p:nvSpPr>
          <p:cNvPr id="399" name="CustomShape 3"/>
          <p:cNvSpPr/>
          <p:nvPr/>
        </p:nvSpPr>
        <p:spPr>
          <a:xfrm>
            <a:off x="5041800" y="2975040"/>
            <a:ext cx="211320" cy="21276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0" name="CustomShape 4"/>
          <p:cNvSpPr/>
          <p:nvPr/>
        </p:nvSpPr>
        <p:spPr>
          <a:xfrm>
            <a:off x="6645240" y="319248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1" name="CustomShape 5"/>
          <p:cNvSpPr/>
          <p:nvPr/>
        </p:nvSpPr>
        <p:spPr>
          <a:xfrm>
            <a:off x="6265800" y="269244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2" name="CustomShape 6"/>
          <p:cNvSpPr/>
          <p:nvPr/>
        </p:nvSpPr>
        <p:spPr>
          <a:xfrm>
            <a:off x="5907240" y="394344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3" name="CustomShape 7"/>
          <p:cNvSpPr/>
          <p:nvPr/>
        </p:nvSpPr>
        <p:spPr>
          <a:xfrm>
            <a:off x="4929120" y="448776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4" name="CustomShape 8"/>
          <p:cNvSpPr/>
          <p:nvPr/>
        </p:nvSpPr>
        <p:spPr>
          <a:xfrm>
            <a:off x="6710400" y="4159080"/>
            <a:ext cx="211320" cy="211320"/>
          </a:xfrm>
          <a:prstGeom prst="ellipse">
            <a:avLst/>
          </a:prstGeom>
          <a:solidFill>
            <a:srgbClr val="bbe0e3"/>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5" name="CustomShape 9"/>
          <p:cNvSpPr/>
          <p:nvPr/>
        </p:nvSpPr>
        <p:spPr>
          <a:xfrm>
            <a:off x="5864400" y="3346560"/>
            <a:ext cx="211320" cy="21132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6" name="CustomShape 10"/>
          <p:cNvSpPr/>
          <p:nvPr/>
        </p:nvSpPr>
        <p:spPr>
          <a:xfrm>
            <a:off x="8066160" y="3551400"/>
            <a:ext cx="211320" cy="21132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7" name="CustomShape 11"/>
          <p:cNvSpPr/>
          <p:nvPr/>
        </p:nvSpPr>
        <p:spPr>
          <a:xfrm>
            <a:off x="5815080" y="1989000"/>
            <a:ext cx="211320" cy="21132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8" name="CustomShape 12"/>
          <p:cNvSpPr/>
          <p:nvPr/>
        </p:nvSpPr>
        <p:spPr>
          <a:xfrm>
            <a:off x="5214960" y="3701880"/>
            <a:ext cx="211320" cy="211320"/>
          </a:xfrm>
          <a:prstGeom prst="ellipse">
            <a:avLst/>
          </a:prstGeom>
          <a:solidFill>
            <a:srgbClr val="ff0000"/>
          </a:solidFill>
          <a:ln>
            <a:solidFill>
              <a:srgbClr val="8aa5a7"/>
            </a:solidFill>
            <a:round/>
          </a:ln>
        </p:spPr>
        <p:style>
          <a:lnRef idx="2">
            <a:schemeClr val="accent1">
              <a:shade val="50000"/>
            </a:schemeClr>
          </a:lnRef>
          <a:fillRef idx="1">
            <a:schemeClr val="accent1"/>
          </a:fillRef>
          <a:effectRef idx="0">
            <a:schemeClr val="accent1"/>
          </a:effectRef>
          <a:fontRef idx="minor"/>
        </p:style>
      </p:sp>
      <p:sp>
        <p:nvSpPr>
          <p:cNvPr id="409" name="Line 13"/>
          <p:cNvSpPr/>
          <p:nvPr/>
        </p:nvSpPr>
        <p:spPr>
          <a:xfrm>
            <a:off x="-1549080" y="3105000"/>
            <a:ext cx="914400" cy="914400"/>
          </a:xfrm>
          <a:prstGeom prst="line">
            <a:avLst/>
          </a:prstGeom>
          <a:ln>
            <a:solidFill>
              <a:srgbClr val="b5dcde"/>
            </a:solidFill>
            <a:round/>
          </a:ln>
        </p:spPr>
        <p:style>
          <a:lnRef idx="1">
            <a:schemeClr val="accent1"/>
          </a:lnRef>
          <a:fillRef idx="0">
            <a:schemeClr val="accent1"/>
          </a:fillRef>
          <a:effectRef idx="0">
            <a:schemeClr val="accent1"/>
          </a:effectRef>
          <a:fontRef idx="minor"/>
        </p:style>
      </p:sp>
      <p:sp>
        <p:nvSpPr>
          <p:cNvPr id="410" name="CustomShape 14"/>
          <p:cNvSpPr/>
          <p:nvPr/>
        </p:nvSpPr>
        <p:spPr>
          <a:xfrm>
            <a:off x="4492800" y="2336760"/>
            <a:ext cx="3543480" cy="2940120"/>
          </a:xfrm>
          <a:custGeom>
            <a:avLst/>
            <a:gdLst/>
            <a:ahLst/>
            <a:rect l="l" t="t" r="r" b="b"/>
            <a:pathLst>
              <a:path w="3547808" h="2945085">
                <a:moveTo>
                  <a:pt x="448620" y="2945085"/>
                </a:moveTo>
                <a:cubicBezTo>
                  <a:pt x="145565" y="2795011"/>
                  <a:pt x="-157489" y="2644938"/>
                  <a:pt x="92633" y="2344792"/>
                </a:cubicBezTo>
                <a:cubicBezTo>
                  <a:pt x="342755" y="2044646"/>
                  <a:pt x="1767869" y="1402472"/>
                  <a:pt x="1949353" y="1144206"/>
                </a:cubicBezTo>
                <a:cubicBezTo>
                  <a:pt x="2130837" y="885940"/>
                  <a:pt x="1473540" y="739357"/>
                  <a:pt x="1181537" y="795198"/>
                </a:cubicBezTo>
                <a:cubicBezTo>
                  <a:pt x="889534" y="851039"/>
                  <a:pt x="300874" y="1590935"/>
                  <a:pt x="197335" y="1479253"/>
                </a:cubicBezTo>
                <a:cubicBezTo>
                  <a:pt x="93796" y="1367571"/>
                  <a:pt x="126370" y="328691"/>
                  <a:pt x="560303" y="125103"/>
                </a:cubicBezTo>
                <a:cubicBezTo>
                  <a:pt x="994236" y="-78485"/>
                  <a:pt x="2303015" y="-33114"/>
                  <a:pt x="2800932" y="257726"/>
                </a:cubicBezTo>
                <a:cubicBezTo>
                  <a:pt x="3298849" y="548566"/>
                  <a:pt x="3547808" y="1870141"/>
                  <a:pt x="3547808" y="1870141"/>
                </a:cubicBezTo>
                <a:lnTo>
                  <a:pt x="3547808" y="1870141"/>
                </a:lnTo>
              </a:path>
            </a:pathLst>
          </a:custGeom>
          <a:noFill/>
          <a:ln>
            <a:solidFill>
              <a:schemeClr val="tx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Creating a crazy classifier</a:t>
            </a:r>
            <a:endParaRPr b="0" lang="en-AU" sz="3200" spc="-1" strike="noStrike">
              <a:latin typeface="Arial"/>
            </a:endParaRPr>
          </a:p>
        </p:txBody>
      </p:sp>
      <p:sp>
        <p:nvSpPr>
          <p:cNvPr id="412" name="CustomShape 2"/>
          <p:cNvSpPr/>
          <p:nvPr/>
        </p:nvSpPr>
        <p:spPr>
          <a:xfrm>
            <a:off x="250920" y="1413000"/>
            <a:ext cx="5180040" cy="4478760"/>
          </a:xfrm>
          <a:prstGeom prst="rect">
            <a:avLst/>
          </a:prstGeom>
          <a:noFill/>
          <a:ln w="0">
            <a:noFill/>
          </a:ln>
        </p:spPr>
        <p:style>
          <a:lnRef idx="0"/>
          <a:fillRef idx="0"/>
          <a:effectRef idx="0"/>
          <a:fontRef idx="minor"/>
        </p:style>
        <p:txBody>
          <a:bodyPr lIns="90000" rIns="90000" tIns="45000" bIns="45000">
            <a:spAutoFit/>
          </a:bodyPr>
          <a:p>
            <a:pPr marL="343080" indent="-338400">
              <a:lnSpc>
                <a:spcPct val="100000"/>
              </a:lnSpc>
              <a:buClr>
                <a:srgbClr val="000000"/>
              </a:buClr>
              <a:buFont typeface="StarSymbol"/>
              <a:buAutoNum type="arabicPeriod"/>
            </a:pPr>
            <a:r>
              <a:rPr b="0" lang="en-US" sz="1800" spc="-1" strike="noStrike">
                <a:solidFill>
                  <a:srgbClr val="000000"/>
                </a:solidFill>
                <a:latin typeface="Arial"/>
                <a:ea typeface="DejaVu Sans"/>
              </a:rPr>
              <a:t>Close your current Trainable Weka session, and open up the 2D kidney image again</a:t>
            </a:r>
            <a:endParaRPr b="0" lang="en-AU" sz="1800" spc="-1" strike="noStrike">
              <a:latin typeface="Arial"/>
            </a:endParaRPr>
          </a:p>
          <a:p>
            <a:pPr marL="343080" indent="-338400">
              <a:lnSpc>
                <a:spcPct val="100000"/>
              </a:lnSpc>
              <a:buClr>
                <a:srgbClr val="000000"/>
              </a:buClr>
              <a:buFont typeface="StarSymbol"/>
              <a:buAutoNum type="arabicPeriod"/>
            </a:pPr>
            <a:r>
              <a:rPr b="0" lang="en-US" sz="1800" spc="-1" strike="noStrike">
                <a:solidFill>
                  <a:srgbClr val="000000"/>
                </a:solidFill>
                <a:latin typeface="Arial"/>
                <a:ea typeface="DejaVu Sans"/>
              </a:rPr>
              <a:t>Start TW again</a:t>
            </a:r>
            <a:endParaRPr b="0" lang="en-AU" sz="1800" spc="-1" strike="noStrike">
              <a:latin typeface="Arial"/>
            </a:endParaRPr>
          </a:p>
          <a:p>
            <a:pPr marL="343080" indent="-338400">
              <a:lnSpc>
                <a:spcPct val="100000"/>
              </a:lnSpc>
              <a:buClr>
                <a:srgbClr val="000000"/>
              </a:buClr>
              <a:buFont typeface="StarSymbol"/>
              <a:buAutoNum type="arabicPeriod"/>
            </a:pPr>
            <a:r>
              <a:rPr b="0" lang="en-US" sz="1800" spc="-1" strike="noStrike">
                <a:solidFill>
                  <a:srgbClr val="000000"/>
                </a:solidFill>
                <a:latin typeface="Arial"/>
                <a:ea typeface="DejaVu Sans"/>
              </a:rPr>
              <a:t>Create a two class classifier with two regions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where it is clearly not possible to reasonably</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distinguish them (see right), adding those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regions to distinct classes, then clicking</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1" lang="en-US" sz="1800" spc="-1" strike="noStrike">
                <a:solidFill>
                  <a:srgbClr val="000000"/>
                </a:solidFill>
                <a:latin typeface="Arial"/>
                <a:ea typeface="DejaVu Sans"/>
              </a:rPr>
              <a:t>Train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How does it look? Click </a:t>
            </a:r>
            <a:r>
              <a:rPr b="1" lang="en-US" sz="1800" spc="-1" strike="noStrike">
                <a:solidFill>
                  <a:srgbClr val="000000"/>
                </a:solidFill>
                <a:latin typeface="Arial"/>
                <a:ea typeface="DejaVu Sans"/>
              </a:rPr>
              <a:t>Toggle Overlay</a:t>
            </a:r>
            <a:r>
              <a:rPr b="0" lang="en-US" sz="1800" spc="-1" strike="noStrike">
                <a:solidFill>
                  <a:srgbClr val="000000"/>
                </a:solidFill>
                <a:latin typeface="Arial"/>
                <a:ea typeface="DejaVu Sans"/>
              </a:rPr>
              <a:t> to see how well it has correctly classified points in </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the regions you selected?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 outside those regions?</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3" name="Picture 4" descr=""/>
          <p:cNvPicPr/>
          <p:nvPr/>
        </p:nvPicPr>
        <p:blipFill>
          <a:blip r:embed="rId1"/>
          <a:stretch/>
        </p:blipFill>
        <p:spPr>
          <a:xfrm>
            <a:off x="5435640" y="1413000"/>
            <a:ext cx="3567240" cy="3487680"/>
          </a:xfrm>
          <a:prstGeom prst="rect">
            <a:avLst/>
          </a:prstGeom>
          <a:ln w="0">
            <a:noFill/>
          </a:ln>
        </p:spPr>
      </p:pic>
      <p:sp>
        <p:nvSpPr>
          <p:cNvPr id="414" name="CustomShape 3"/>
          <p:cNvSpPr/>
          <p:nvPr/>
        </p:nvSpPr>
        <p:spPr>
          <a:xfrm>
            <a:off x="250920" y="5401800"/>
            <a:ext cx="8751960" cy="118656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pc="-1" strike="noStrike">
                <a:solidFill>
                  <a:srgbClr val="000000"/>
                </a:solidFill>
                <a:latin typeface="Arial"/>
                <a:ea typeface="DejaVu Sans"/>
              </a:rPr>
              <a:t>It may be easier to see if you 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create the segmentation mask</a:t>
            </a:r>
            <a:endParaRPr b="0" lang="en-AU" sz="1800" spc="-1" strike="noStrike">
              <a:latin typeface="Arial"/>
            </a:endParaRPr>
          </a:p>
          <a:p>
            <a:pPr>
              <a:lnSpc>
                <a:spcPct val="100000"/>
              </a:lnSpc>
            </a:pP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Some methods of machine learning are more prone to overfitting that others</a:t>
            </a:r>
            <a:endParaRPr b="0" lang="en-AU" sz="1800" spc="-1" strike="noStrike">
              <a:latin typeface="Arial"/>
            </a:endParaRPr>
          </a:p>
          <a:p>
            <a:pPr algn="ctr">
              <a:lnSpc>
                <a:spcPct val="100000"/>
              </a:lnSpc>
            </a:pPr>
            <a:r>
              <a:rPr b="0" i="1" lang="en-US" sz="1800" spc="-1" strike="noStrike">
                <a:solidFill>
                  <a:srgbClr val="000000"/>
                </a:solidFill>
                <a:latin typeface="Arial"/>
                <a:ea typeface="DejaVu Sans"/>
              </a:rPr>
              <a:t>That is what we will look at next</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Types of machine learning</a:t>
            </a:r>
            <a:endParaRPr b="0" lang="en-AU" sz="3200" spc="-1" strike="noStrike">
              <a:latin typeface="Arial"/>
            </a:endParaRPr>
          </a:p>
        </p:txBody>
      </p:sp>
      <p:sp>
        <p:nvSpPr>
          <p:cNvPr id="173" name="CustomShape 2"/>
          <p:cNvSpPr/>
          <p:nvPr/>
        </p:nvSpPr>
        <p:spPr>
          <a:xfrm>
            <a:off x="395280" y="677880"/>
            <a:ext cx="8224920" cy="587844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lvl="1"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Supervised learning* </a:t>
            </a:r>
            <a:r>
              <a:rPr b="0" lang="en-US" sz="2400" spc="-1" strike="noStrike">
                <a:solidFill>
                  <a:srgbClr val="000000"/>
                </a:solidFill>
                <a:latin typeface="Calibri"/>
                <a:ea typeface="DejaVu Sans"/>
              </a:rPr>
              <a:t>(e.g. regression, classification)</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have examples of expected outputs for a set of inputs </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a set of </a:t>
            </a:r>
            <a:r>
              <a:rPr b="1" lang="en-US" sz="2000" spc="-1" strike="noStrike">
                <a:solidFill>
                  <a:srgbClr val="000000"/>
                </a:solidFill>
                <a:latin typeface="Calibri"/>
                <a:ea typeface="DejaVu Sans"/>
              </a:rPr>
              <a:t>training images</a:t>
            </a:r>
            <a:r>
              <a:rPr b="0" lang="en-US" sz="2000" spc="-1" strike="noStrike">
                <a:solidFill>
                  <a:srgbClr val="000000"/>
                </a:solidFill>
                <a:latin typeface="Calibri"/>
                <a:ea typeface="DejaVu Sans"/>
              </a:rPr>
              <a:t> where each image contains either a </a:t>
            </a:r>
            <a:r>
              <a:rPr b="1" lang="en-US" sz="2000" spc="-1" strike="noStrike">
                <a:solidFill>
                  <a:srgbClr val="000000"/>
                </a:solidFill>
                <a:latin typeface="Calibri"/>
                <a:ea typeface="DejaVu Sans"/>
              </a:rPr>
              <a:t>hotdog</a:t>
            </a:r>
            <a:r>
              <a:rPr b="0" lang="en-US" sz="2000" spc="-1" strike="noStrike">
                <a:solidFill>
                  <a:srgbClr val="000000"/>
                </a:solidFill>
                <a:latin typeface="Calibri"/>
                <a:ea typeface="DejaVu Sans"/>
              </a:rPr>
              <a:t> or </a:t>
            </a:r>
            <a:r>
              <a:rPr b="1" lang="en-US" sz="2000" spc="-1" strike="noStrike">
                <a:solidFill>
                  <a:srgbClr val="000000"/>
                </a:solidFill>
                <a:latin typeface="Calibri"/>
                <a:ea typeface="DejaVu Sans"/>
              </a:rPr>
              <a:t>not a hotdog</a:t>
            </a:r>
            <a:r>
              <a:rPr b="0" lang="en-US" sz="2000" spc="-1" strike="noStrike">
                <a:solidFill>
                  <a:srgbClr val="000000"/>
                </a:solidFill>
                <a:latin typeface="Calibri"/>
                <a:ea typeface="DejaVu Sans"/>
              </a:rPr>
              <a:t>, and you know which is which</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These are then used to train a machine learning method to </a:t>
            </a:r>
            <a:r>
              <a:rPr b="1" lang="en-US" sz="2000" spc="-1" strike="noStrike">
                <a:solidFill>
                  <a:srgbClr val="000000"/>
                </a:solidFill>
                <a:latin typeface="Calibri"/>
                <a:ea typeface="DejaVu Sans"/>
              </a:rPr>
              <a:t>classify images</a:t>
            </a:r>
            <a:r>
              <a:rPr b="0" lang="en-US" sz="2000" spc="-1" strike="noStrike">
                <a:solidFill>
                  <a:srgbClr val="000000"/>
                </a:solidFill>
                <a:latin typeface="Calibri"/>
                <a:ea typeface="DejaVu Sans"/>
              </a:rPr>
              <a:t> where you don’t know the answer already as either “hotdog” or “not a hotdog”</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Unsupervised learning (e.g. clustering)</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don’t know the classes/types</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You want the machine learning method to find the patterns for you and create classes</a:t>
            </a:r>
            <a:endParaRPr b="0" lang="en-AU" sz="20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Reinforcement learning</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Software agents receive stimulus from an environment and produce behaviours to maximise some cost function</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For instance, playing Pacman to maximise the score</a:t>
            </a:r>
            <a:endParaRPr b="0" lang="en-AU" sz="2000" spc="-1" strike="noStrike">
              <a:latin typeface="Arial"/>
            </a:endParaRPr>
          </a:p>
          <a:p>
            <a:pPr>
              <a:lnSpc>
                <a:spcPct val="100000"/>
              </a:lnSpc>
            </a:pPr>
            <a:endParaRPr b="0" lang="en-AU" sz="2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5" end="5"/>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73">
                                            <p:txEl>
                                              <p:pRg st="6" end="6"/>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73">
                                            <p:txEl>
                                              <p:pRg st="9" end="9"/>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6" name="CustomShape 2"/>
          <p:cNvSpPr/>
          <p:nvPr/>
        </p:nvSpPr>
        <p:spPr>
          <a:xfrm>
            <a:off x="755640" y="1125360"/>
            <a:ext cx="647532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The default machine learning method in TW is called </a:t>
            </a:r>
            <a:r>
              <a:rPr b="1" lang="en-US" sz="1800" spc="-1" strike="noStrike">
                <a:solidFill>
                  <a:srgbClr val="000000"/>
                </a:solidFill>
                <a:latin typeface="Arial"/>
                <a:ea typeface="DejaVu Sans"/>
              </a:rPr>
              <a:t>random forests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There are many other methods of machine learning available in TW</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For instance, MultilayerPerceptron is what is often called</a:t>
            </a:r>
            <a:endParaRPr b="0" lang="en-AU" sz="1800" spc="-1" strike="noStrike">
              <a:latin typeface="Arial"/>
            </a:endParaRPr>
          </a:p>
          <a:p>
            <a:pPr>
              <a:lnSpc>
                <a:spcPct val="100000"/>
              </a:lnSpc>
            </a:pPr>
            <a:r>
              <a:rPr b="0" lang="en-US" sz="1800" spc="-1" strike="noStrike">
                <a:solidFill>
                  <a:srgbClr val="000000"/>
                </a:solidFill>
                <a:latin typeface="Arial"/>
                <a:ea typeface="DejaVu Sans"/>
              </a:rPr>
              <a:t>a </a:t>
            </a:r>
            <a:r>
              <a:rPr b="1" lang="en-US" sz="1800" spc="-1" strike="noStrike">
                <a:solidFill>
                  <a:srgbClr val="000000"/>
                </a:solidFill>
                <a:latin typeface="Arial"/>
                <a:ea typeface="DejaVu Sans"/>
              </a:rPr>
              <a:t>Neural Network</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Depending on your data, they may be more or less prone to overfit and not generalise well. They may also take more or</a:t>
            </a:r>
            <a:endParaRPr b="0" lang="en-AU" sz="1800" spc="-1" strike="noStrike">
              <a:latin typeface="Arial"/>
            </a:endParaRPr>
          </a:p>
          <a:p>
            <a:pPr>
              <a:lnSpc>
                <a:spcPct val="100000"/>
              </a:lnSpc>
            </a:pPr>
            <a:r>
              <a:rPr b="0" lang="en-US" sz="1800" spc="-1" strike="noStrike">
                <a:solidFill>
                  <a:srgbClr val="000000"/>
                </a:solidFill>
                <a:latin typeface="Arial"/>
                <a:ea typeface="DejaVu Sans"/>
              </a:rPr>
              <a:t>less time to train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In TW these may be selected in Settings &gt; Choose</a:t>
            </a:r>
            <a:endParaRPr b="0" lang="en-AU" sz="1800" spc="-1" strike="noStrike">
              <a:latin typeface="Arial"/>
            </a:endParaRPr>
          </a:p>
          <a:p>
            <a:pPr>
              <a:lnSpc>
                <a:spcPct val="100000"/>
              </a:lnSpc>
            </a:pPr>
            <a:endParaRPr b="0" lang="en-AU" sz="1800" spc="-1" strike="noStrike">
              <a:latin typeface="Arial"/>
            </a:endParaRPr>
          </a:p>
          <a:p>
            <a:pPr>
              <a:lnSpc>
                <a:spcPct val="100000"/>
              </a:lnSpc>
            </a:pPr>
            <a:endParaRPr b="0" lang="en-AU" sz="1800" spc="-1" strike="noStrike">
              <a:latin typeface="Arial"/>
            </a:endParaRPr>
          </a:p>
        </p:txBody>
      </p:sp>
      <p:pic>
        <p:nvPicPr>
          <p:cNvPr id="417" name="Picture 2" descr=""/>
          <p:cNvPicPr/>
          <p:nvPr/>
        </p:nvPicPr>
        <p:blipFill>
          <a:blip r:embed="rId1"/>
          <a:stretch/>
        </p:blipFill>
        <p:spPr>
          <a:xfrm>
            <a:off x="7236000" y="1160640"/>
            <a:ext cx="1787760" cy="52038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Trying other machine learning methods</a:t>
            </a:r>
            <a:endParaRPr b="0" lang="en-AU" sz="3200" spc="-1" strike="noStrike">
              <a:latin typeface="Arial"/>
            </a:endParaRPr>
          </a:p>
        </p:txBody>
      </p:sp>
      <p:sp>
        <p:nvSpPr>
          <p:cNvPr id="419" name="CustomShape 2"/>
          <p:cNvSpPr/>
          <p:nvPr/>
        </p:nvSpPr>
        <p:spPr>
          <a:xfrm>
            <a:off x="457200" y="944640"/>
            <a:ext cx="8275680" cy="612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Keeping the crazy classifier you created before, lets try some other learning methods.</a:t>
            </a:r>
            <a:endParaRPr b="0" lang="en-AU" sz="1800" spc="-1" strike="noStrike">
              <a:latin typeface="Arial"/>
            </a:endParaRPr>
          </a:p>
          <a:p>
            <a:pPr>
              <a:lnSpc>
                <a:spcPct val="100000"/>
              </a:lnSpc>
            </a:pPr>
            <a:endParaRPr b="0" lang="en-AU" sz="1800" spc="-1" strike="noStrike">
              <a:latin typeface="Arial"/>
            </a:endParaRPr>
          </a:p>
          <a:p>
            <a:pPr marL="343080" indent="-338400">
              <a:lnSpc>
                <a:spcPct val="100000"/>
              </a:lnSpc>
              <a:buClr>
                <a:srgbClr val="000000"/>
              </a:buClr>
              <a:buFont typeface="StarSymbol"/>
              <a:buAutoNum type="arabicPeriod"/>
            </a:pPr>
            <a:r>
              <a:rPr b="0" lang="en-US" sz="1800" spc="-1" strike="noStrike">
                <a:solidFill>
                  <a:srgbClr val="000000"/>
                </a:solidFill>
                <a:latin typeface="Arial"/>
                <a:ea typeface="DejaVu Sans"/>
              </a:rPr>
              <a:t>Select Settings &gt; Choose &gt; MultilayerPerceptron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After a while you will get </a:t>
            </a:r>
            <a:r>
              <a:rPr b="1" lang="en-US" sz="1800" spc="-1" strike="noStrike">
                <a:solidFill>
                  <a:srgbClr val="000000"/>
                </a:solidFill>
                <a:latin typeface="Arial"/>
                <a:ea typeface="DejaVu Sans"/>
              </a:rPr>
              <a:t>bored</a:t>
            </a:r>
            <a:r>
              <a:rPr b="0" lang="en-US" sz="1800" spc="-1" strike="noStrike">
                <a:solidFill>
                  <a:srgbClr val="000000"/>
                </a:solidFill>
                <a:latin typeface="Arial"/>
                <a:ea typeface="DejaVu Sans"/>
              </a:rPr>
              <a:t> waiting for it to finish: training </a:t>
            </a:r>
            <a:r>
              <a:rPr b="1" lang="en-US" sz="1800" spc="-1" strike="noStrike">
                <a:solidFill>
                  <a:srgbClr val="000000"/>
                </a:solidFill>
                <a:latin typeface="Arial"/>
                <a:ea typeface="DejaVu Sans"/>
              </a:rPr>
              <a:t>Neural</a:t>
            </a:r>
            <a:endParaRPr b="0" lang="en-AU" sz="1800" spc="-1" strike="noStrike">
              <a:latin typeface="Arial"/>
            </a:endParaRPr>
          </a:p>
          <a:p>
            <a:pP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Networks</a:t>
            </a:r>
            <a:r>
              <a:rPr b="0" lang="en-US" sz="1800" spc="-1" strike="noStrike">
                <a:solidFill>
                  <a:srgbClr val="000000"/>
                </a:solidFill>
                <a:latin typeface="Arial"/>
                <a:ea typeface="DejaVu Sans"/>
              </a:rPr>
              <a:t> can be slow!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Stop</a:t>
            </a:r>
            <a:r>
              <a:rPr b="0" lang="en-US" sz="1800" spc="-1" strike="noStrike">
                <a:solidFill>
                  <a:srgbClr val="000000"/>
                </a:solidFill>
                <a:latin typeface="Arial"/>
                <a:ea typeface="DejaVu Sans"/>
              </a:rPr>
              <a:t> to kill the Neural Network training</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2. Instead select Settings &gt; Choose &gt; SGD and click OK</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This is a type of </a:t>
            </a:r>
            <a:r>
              <a:rPr b="1" lang="en-US" sz="1800" spc="-1" strike="noStrike">
                <a:solidFill>
                  <a:srgbClr val="000000"/>
                </a:solidFill>
                <a:latin typeface="Arial"/>
                <a:ea typeface="DejaVu Sans"/>
              </a:rPr>
              <a:t>Support Vector Machine,</a:t>
            </a:r>
            <a:r>
              <a:rPr b="0" lang="en-US" sz="1800" spc="-1" strike="noStrike">
                <a:solidFill>
                  <a:srgbClr val="000000"/>
                </a:solidFill>
                <a:latin typeface="Arial"/>
                <a:ea typeface="DejaVu Sans"/>
              </a:rPr>
              <a:t> another popular training method. </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create a classifier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Look at the results, possibly using </a:t>
            </a:r>
            <a:r>
              <a:rPr b="1" lang="en-US" sz="1800" spc="-1" strike="noStrike">
                <a:solidFill>
                  <a:srgbClr val="000000"/>
                </a:solidFill>
                <a:latin typeface="Arial"/>
                <a:ea typeface="DejaVu Sans"/>
              </a:rPr>
              <a:t>Create Results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Did this correctly classify the regions you defines as Class 1 and Class 2?</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Does this look like overfitting? Is this better or worse than the (default)  </a:t>
            </a:r>
            <a:endParaRPr b="0" lang="en-AU"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Random Forests learning method?</a:t>
            </a:r>
            <a:endParaRPr b="0" lang="en-AU" sz="1800" spc="-1" strike="noStrike">
              <a:latin typeface="Arial"/>
            </a:endParaRPr>
          </a:p>
          <a:p>
            <a:pPr>
              <a:lnSpc>
                <a:spcPct val="100000"/>
              </a:lnSpc>
            </a:pP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503280" y="1305000"/>
            <a:ext cx="8224920" cy="24796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000000"/>
                </a:solidFill>
                <a:latin typeface="Calibri"/>
                <a:ea typeface="DejaVu Sans"/>
              </a:rPr>
              <a:t>Trainable Weka Practical III</a:t>
            </a:r>
            <a:br/>
            <a:r>
              <a:rPr b="0" lang="en-US" sz="3200" spc="-1" strike="noStrike">
                <a:solidFill>
                  <a:srgbClr val="000000"/>
                </a:solidFill>
                <a:latin typeface="Calibri"/>
                <a:ea typeface="DejaVu Sans"/>
              </a:rPr>
              <a:t>Moving into 3D</a:t>
            </a:r>
            <a:endParaRPr b="0" lang="en-AU"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in Trainable Weka</a:t>
            </a:r>
            <a:endParaRPr b="0" lang="en-AU" sz="3200" spc="-1" strike="noStrike">
              <a:latin typeface="Arial"/>
            </a:endParaRPr>
          </a:p>
        </p:txBody>
      </p:sp>
      <p:sp>
        <p:nvSpPr>
          <p:cNvPr id="422" name="CustomShape 2"/>
          <p:cNvSpPr/>
          <p:nvPr/>
        </p:nvSpPr>
        <p:spPr>
          <a:xfrm>
            <a:off x="457200" y="1125360"/>
            <a:ext cx="8224920" cy="49960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endParaRPr b="0" lang="en-AU" sz="18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3D segmentation </a:t>
            </a:r>
            <a:r>
              <a:rPr b="0" i="1" lang="en-US" sz="2400" spc="-1" strike="noStrike">
                <a:solidFill>
                  <a:srgbClr val="000000"/>
                </a:solidFill>
                <a:latin typeface="Calibri"/>
                <a:ea typeface="DejaVu Sans"/>
              </a:rPr>
              <a:t>could</a:t>
            </a:r>
            <a:r>
              <a:rPr b="0" lang="en-US" sz="2400" spc="-1" strike="noStrike">
                <a:solidFill>
                  <a:srgbClr val="000000"/>
                </a:solidFill>
                <a:latin typeface="Calibri"/>
                <a:ea typeface="DejaVu Sans"/>
              </a:rPr>
              <a:t> be done in TW by segmenting each of the 2D slices individually</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However, many structures in 3D would be difficult to distinguish only looking at 2D slices</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Hence TW has several 3D image statistics that consider the 3 dimensional region around each pixel</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For instance, the 3D mean or median intensity around a pixel</a:t>
            </a: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The interface for 3D segmentation in Trainable Weka is similar 2D, though there is now a slider under the image to select different slices</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044720" y="2602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3D segmentation of kidney data</a:t>
            </a:r>
            <a:endParaRPr b="0" lang="en-AU" sz="3200" spc="-1" strike="noStrike">
              <a:latin typeface="Arial"/>
            </a:endParaRPr>
          </a:p>
        </p:txBody>
      </p:sp>
      <p:sp>
        <p:nvSpPr>
          <p:cNvPr id="424" name="CustomShape 2"/>
          <p:cNvSpPr/>
          <p:nvPr/>
        </p:nvSpPr>
        <p:spPr>
          <a:xfrm>
            <a:off x="288000" y="936000"/>
            <a:ext cx="8675280" cy="639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Load the 3D kidney dataset into Fiji and start </a:t>
            </a:r>
            <a:endParaRPr b="0" lang="en-AU" sz="1800" spc="-1" strike="noStrike">
              <a:latin typeface="Arial"/>
            </a:endParaRPr>
          </a:p>
          <a:p>
            <a:pPr>
              <a:lnSpc>
                <a:spcPct val="100000"/>
              </a:lnSpc>
            </a:pPr>
            <a:r>
              <a:rPr b="1" lang="en-US" sz="1800" spc="-1" strike="noStrike">
                <a:solidFill>
                  <a:srgbClr val="000000"/>
                </a:solidFill>
                <a:latin typeface="Arial"/>
                <a:ea typeface="DejaVu Sans"/>
              </a:rPr>
              <a:t>Trainable Weka 3D</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We will create a classifier that distinguishes the cap </a:t>
            </a:r>
            <a:endParaRPr b="0" lang="en-AU" sz="1800" spc="-1" strike="noStrike">
              <a:latin typeface="Arial"/>
            </a:endParaRPr>
          </a:p>
          <a:p>
            <a:pPr>
              <a:lnSpc>
                <a:spcPct val="100000"/>
              </a:lnSpc>
            </a:pPr>
            <a:r>
              <a:rPr b="0" lang="en-US" sz="1800" spc="-1" strike="noStrike">
                <a:solidFill>
                  <a:srgbClr val="000000"/>
                </a:solidFill>
                <a:latin typeface="Arial"/>
                <a:ea typeface="DejaVu Sans"/>
              </a:rPr>
              <a:t>mesenchyme (pink), the rest of the kidney (blue), and</a:t>
            </a:r>
            <a:endParaRPr b="0" lang="en-AU" sz="1800" spc="-1" strike="noStrike">
              <a:latin typeface="Arial"/>
            </a:endParaRPr>
          </a:p>
          <a:p>
            <a:pPr>
              <a:lnSpc>
                <a:spcPct val="100000"/>
              </a:lnSpc>
            </a:pPr>
            <a:r>
              <a:rPr b="0" lang="en-US" sz="1800" spc="-1" strike="noStrike">
                <a:solidFill>
                  <a:srgbClr val="000000"/>
                </a:solidFill>
                <a:latin typeface="Arial"/>
                <a:ea typeface="DejaVu Sans"/>
              </a:rPr>
              <a:t>background (black regions)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Select a slice and add regions for each class. You  will need to </a:t>
            </a:r>
            <a:r>
              <a:rPr b="1" lang="en-US" sz="1800" spc="-1" strike="noStrike">
                <a:solidFill>
                  <a:srgbClr val="000000"/>
                </a:solidFill>
                <a:latin typeface="Arial"/>
                <a:ea typeface="DejaVu Sans"/>
              </a:rPr>
              <a:t>Create New Class</a:t>
            </a:r>
            <a:r>
              <a:rPr b="0" lang="en-US" sz="1800" spc="-1" strike="noStrike">
                <a:solidFill>
                  <a:srgbClr val="000000"/>
                </a:solidFill>
                <a:latin typeface="Arial"/>
                <a:ea typeface="DejaVu Sans"/>
              </a:rPr>
              <a:t> so that you have 3 classes to use.</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Train Classifier </a:t>
            </a:r>
            <a:r>
              <a:rPr b="0" lang="en-US" sz="1800" spc="-1" strike="noStrike">
                <a:solidFill>
                  <a:srgbClr val="000000"/>
                </a:solidFill>
                <a:latin typeface="Arial"/>
                <a:ea typeface="DejaVu Sans"/>
              </a:rPr>
              <a:t>to begin the classification.</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Use the slider under the image to look at the results. Fix any errors you see by selecting them, adding them to the correct class, and retraining the classfier.</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Click </a:t>
            </a:r>
            <a:r>
              <a:rPr b="1" lang="en-US" sz="1800" spc="-1" strike="noStrike">
                <a:solidFill>
                  <a:srgbClr val="000000"/>
                </a:solidFill>
                <a:latin typeface="Arial"/>
                <a:ea typeface="DejaVu Sans"/>
              </a:rPr>
              <a:t>Create Result</a:t>
            </a:r>
            <a:r>
              <a:rPr b="0" lang="en-US" sz="1800" spc="-1" strike="noStrike">
                <a:solidFill>
                  <a:srgbClr val="000000"/>
                </a:solidFill>
                <a:latin typeface="Arial"/>
                <a:ea typeface="DejaVu Sans"/>
              </a:rPr>
              <a:t> to see the final segmentation. How did it do?</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lang="en-US" sz="1800" spc="-1" strike="noStrike">
                <a:solidFill>
                  <a:srgbClr val="000000"/>
                </a:solidFill>
                <a:latin typeface="Arial"/>
                <a:ea typeface="DejaVu Sans"/>
              </a:rPr>
              <a:t>Save the feature stack (Settings &gt; Save feature stack) and open the stack(s) in Fiji. Why are there multiple images?</a:t>
            </a:r>
            <a:endParaRPr b="0" lang="en-AU" sz="1800" spc="-1" strike="noStrike">
              <a:latin typeface="Arial"/>
            </a:endParaRPr>
          </a:p>
          <a:p>
            <a:pPr>
              <a:lnSpc>
                <a:spcPct val="100000"/>
              </a:lnSpc>
            </a:pPr>
            <a:endParaRPr b="0" lang="en-AU" sz="1800" spc="-1" strike="noStrike">
              <a:latin typeface="Arial"/>
            </a:endParaRPr>
          </a:p>
          <a:p>
            <a:pPr>
              <a:lnSpc>
                <a:spcPct val="100000"/>
              </a:lnSpc>
            </a:pPr>
            <a:r>
              <a:rPr b="0" i="1" lang="en-US" sz="1800" spc="-1" strike="noStrike">
                <a:solidFill>
                  <a:srgbClr val="000000"/>
                </a:solidFill>
                <a:latin typeface="Arial"/>
                <a:ea typeface="DejaVu Sans"/>
              </a:rPr>
              <a:t>You will notice that it takes a lot longer to both generate the statistics (because they are now 3D) and classify the images (because there are more of them).</a:t>
            </a:r>
            <a:endParaRPr b="0" lang="en-AU" sz="1800" spc="-1" strike="noStrike">
              <a:latin typeface="Arial"/>
            </a:endParaRPr>
          </a:p>
          <a:p>
            <a:pPr>
              <a:lnSpc>
                <a:spcPct val="100000"/>
              </a:lnSpc>
            </a:pPr>
            <a:endParaRPr b="0" lang="en-AU" sz="1800" spc="-1" strike="noStrike">
              <a:latin typeface="Arial"/>
            </a:endParaRPr>
          </a:p>
        </p:txBody>
      </p:sp>
      <p:pic>
        <p:nvPicPr>
          <p:cNvPr id="425" name="Picture 4" descr=""/>
          <p:cNvPicPr/>
          <p:nvPr/>
        </p:nvPicPr>
        <p:blipFill>
          <a:blip r:embed="rId1"/>
          <a:stretch/>
        </p:blipFill>
        <p:spPr>
          <a:xfrm>
            <a:off x="5867280" y="152280"/>
            <a:ext cx="3156120" cy="247968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7" name="CustomShape 2"/>
          <p:cNvSpPr/>
          <p:nvPr/>
        </p:nvSpPr>
        <p:spPr>
          <a:xfrm>
            <a:off x="457200" y="1009800"/>
            <a:ext cx="822492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Try TW on </a:t>
            </a:r>
            <a:r>
              <a:rPr b="1" lang="en-US" sz="2400" spc="-1" strike="noStrike">
                <a:solidFill>
                  <a:srgbClr val="000000"/>
                </a:solidFill>
                <a:latin typeface="Calibri"/>
                <a:ea typeface="DejaVu Sans"/>
              </a:rPr>
              <a:t>your own data</a:t>
            </a:r>
            <a:r>
              <a:rPr b="0" lang="en-US" sz="2400" spc="-1" strike="noStrike">
                <a:solidFill>
                  <a:srgbClr val="000000"/>
                </a:solidFill>
                <a:latin typeface="Calibri"/>
                <a:ea typeface="DejaVu Sans"/>
              </a:rPr>
              <a:t>!</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Have a closer look at what each of the statistics TW uses does (see </a:t>
            </a:r>
            <a:r>
              <a:rPr b="0" lang="en-US" sz="2400" spc="-1" strike="noStrike" u="sng">
                <a:solidFill>
                  <a:srgbClr val="009999"/>
                </a:solidFill>
                <a:uFillTx/>
                <a:latin typeface="Calibri"/>
                <a:ea typeface="DejaVu Sans"/>
                <a:hlinkClick r:id="rId1"/>
              </a:rPr>
              <a:t>https://imagej.net/Trainable_Weka_Segmentation</a:t>
            </a:r>
            <a:r>
              <a:rPr b="0" lang="en-US" sz="2400" spc="-1" strike="noStrike">
                <a:solidFill>
                  <a:srgbClr val="000000"/>
                </a:solidFill>
                <a:latin typeface="Calibri"/>
                <a:ea typeface="DejaVu Sans"/>
              </a:rPr>
              <a:t>). For instance, membrane projections is interesting!</a:t>
            </a:r>
            <a:endParaRPr b="0" lang="en-AU" sz="2400" spc="-1" strike="noStrike">
              <a:latin typeface="Arial"/>
            </a:endParaRPr>
          </a:p>
          <a:p>
            <a:pPr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Get probability </a:t>
            </a:r>
            <a:r>
              <a:rPr b="0" lang="en-US" sz="2400" spc="-1" strike="noStrike">
                <a:solidFill>
                  <a:srgbClr val="000000"/>
                </a:solidFill>
                <a:latin typeface="Calibri"/>
                <a:ea typeface="DejaVu Sans"/>
              </a:rPr>
              <a:t>shows the probability each pixel is in each class rather than forcing it into a particular class.</a:t>
            </a:r>
            <a:endParaRPr b="0" lang="en-AU" sz="2400" spc="-1" strike="noStrike">
              <a:latin typeface="Arial"/>
            </a:endParaRPr>
          </a:p>
          <a:p>
            <a:pPr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Plot results </a:t>
            </a:r>
            <a:r>
              <a:rPr b="0" lang="en-US" sz="2400" spc="-1" strike="noStrike">
                <a:solidFill>
                  <a:srgbClr val="000000"/>
                </a:solidFill>
                <a:latin typeface="Calibri"/>
                <a:ea typeface="DejaVu Sans"/>
              </a:rPr>
              <a:t>gives a true positive / false positive ROC that gives an indication of how well the classifier is doing (hard to read!)</a:t>
            </a:r>
            <a:endParaRPr b="0" lang="en-AU" sz="2400" spc="-1" strike="noStrike">
              <a:latin typeface="Arial"/>
            </a:endParaRPr>
          </a:p>
          <a:p>
            <a:pPr marL="343080" indent="-338400">
              <a:lnSpc>
                <a:spcPct val="100000"/>
              </a:lnSpc>
              <a:spcBef>
                <a:spcPts val="479"/>
              </a:spcBef>
              <a:buClr>
                <a:srgbClr val="000000"/>
              </a:buClr>
              <a:buFont typeface="Symbol"/>
              <a:buChar char=""/>
            </a:pPr>
            <a:r>
              <a:rPr b="1" lang="en-US" sz="2400" spc="-1" strike="noStrike">
                <a:solidFill>
                  <a:srgbClr val="000000"/>
                </a:solidFill>
                <a:latin typeface="Calibri"/>
                <a:ea typeface="DejaVu Sans"/>
              </a:rPr>
              <a:t>Balanced training.</a:t>
            </a:r>
            <a:r>
              <a:rPr b="0" lang="en-US" sz="2400" spc="-1" strike="noStrike">
                <a:solidFill>
                  <a:srgbClr val="000000"/>
                </a:solidFill>
                <a:latin typeface="Calibri"/>
                <a:ea typeface="DejaVu Sans"/>
              </a:rPr>
              <a:t> If a training set has many more examples of one class than another, this can bias it to performing better on classification. Try creating a unbalanced training set and testing the performance of the classifier.  TW has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Setting &gt; Balance Classes </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to avoid this problem by resampling </a:t>
            </a:r>
            <a:endParaRPr b="0" lang="en-AU"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Other things to try in Trainable Weka</a:t>
            </a:r>
            <a:endParaRPr b="0" lang="en-AU" sz="3200" spc="-1" strike="noStrike">
              <a:latin typeface="Arial"/>
            </a:endParaRPr>
          </a:p>
        </p:txBody>
      </p:sp>
      <p:sp>
        <p:nvSpPr>
          <p:cNvPr id="429" name="CustomShape 2"/>
          <p:cNvSpPr/>
          <p:nvPr/>
        </p:nvSpPr>
        <p:spPr>
          <a:xfrm>
            <a:off x="457200" y="1009800"/>
            <a:ext cx="8224920" cy="499608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DejaVu Sans"/>
              </a:rPr>
              <a:t>For power users: </a:t>
            </a:r>
            <a:endParaRPr b="0" lang="en-AU" sz="24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Data can be exported from Trainable Weka into Weka to provide an enhanced training and analysis environment</a:t>
            </a:r>
            <a:endParaRPr b="0" lang="en-AU" sz="2000" spc="-1" strike="noStrike">
              <a:latin typeface="Arial"/>
            </a:endParaRPr>
          </a:p>
          <a:p>
            <a:pPr marL="457200">
              <a:lnSpc>
                <a:spcPct val="100000"/>
              </a:lnSpc>
              <a:spcBef>
                <a:spcPts val="400"/>
              </a:spcBef>
            </a:pPr>
            <a:r>
              <a:rPr b="0" lang="en-US" sz="2000" spc="-1" strike="noStrike">
                <a:solidFill>
                  <a:srgbClr val="000000"/>
                </a:solidFill>
                <a:latin typeface="Calibri"/>
                <a:ea typeface="DejaVu Sans"/>
              </a:rPr>
              <a:t>     </a:t>
            </a:r>
            <a:r>
              <a:rPr b="0" lang="en-US" sz="2000" spc="-1" strike="noStrike">
                <a:solidFill>
                  <a:srgbClr val="000000"/>
                </a:solidFill>
                <a:latin typeface="Calibri"/>
                <a:ea typeface="DejaVu Sans"/>
              </a:rPr>
              <a:t>The Weka button in the bottom left corner starts this environment</a:t>
            </a:r>
            <a:endParaRPr b="0" lang="en-AU" sz="2000" spc="-1" strike="noStrike">
              <a:latin typeface="Arial"/>
            </a:endParaRPr>
          </a:p>
          <a:p>
            <a:pPr lvl="1" marL="743040" indent="-281160">
              <a:lnSpc>
                <a:spcPct val="100000"/>
              </a:lnSpc>
              <a:spcBef>
                <a:spcPts val="400"/>
              </a:spcBef>
              <a:buClr>
                <a:srgbClr val="000000"/>
              </a:buClr>
              <a:buFont typeface="Symbol"/>
              <a:buChar char=""/>
            </a:pPr>
            <a:r>
              <a:rPr b="0" lang="en-US" sz="2000" spc="-1" strike="noStrike">
                <a:solidFill>
                  <a:srgbClr val="000000"/>
                </a:solidFill>
                <a:latin typeface="Calibri"/>
                <a:ea typeface="DejaVu Sans"/>
              </a:rPr>
              <a:t>There is an API for programming TW directly in Fiji using the macro language. See </a:t>
            </a:r>
            <a:r>
              <a:rPr b="0" lang="en-US" sz="2000" spc="-1" strike="noStrike" u="sng">
                <a:solidFill>
                  <a:srgbClr val="009999"/>
                </a:solidFill>
                <a:uFillTx/>
                <a:latin typeface="Calibri"/>
                <a:ea typeface="DejaVu Sans"/>
                <a:hlinkClick r:id="rId1"/>
              </a:rPr>
              <a:t>https://imagej.net/Trainable_Weka_Segmentation</a:t>
            </a:r>
            <a:endParaRPr b="0" lang="en-AU" sz="2000" spc="-1" strike="noStrike">
              <a:latin typeface="Arial"/>
            </a:endParaRPr>
          </a:p>
          <a:p>
            <a:pPr marL="457200">
              <a:lnSpc>
                <a:spcPct val="100000"/>
              </a:lnSpc>
              <a:spcBef>
                <a:spcPts val="400"/>
              </a:spcBef>
            </a:pP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468360" y="18900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Example: (Linear) Support Vector Machines</a:t>
            </a:r>
            <a:endParaRPr b="0" lang="en-AU" sz="3200" spc="-1" strike="noStrike">
              <a:latin typeface="Arial"/>
            </a:endParaRPr>
          </a:p>
        </p:txBody>
      </p:sp>
      <p:sp>
        <p:nvSpPr>
          <p:cNvPr id="175" name="CustomShape 2"/>
          <p:cNvSpPr/>
          <p:nvPr/>
        </p:nvSpPr>
        <p:spPr>
          <a:xfrm>
            <a:off x="324000" y="981000"/>
            <a:ext cx="8682120" cy="561204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Two or more classes of data point (potentially high dimensional)</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During </a:t>
            </a:r>
            <a:r>
              <a:rPr b="1" lang="en-US" sz="2400" spc="-1" strike="noStrike">
                <a:solidFill>
                  <a:srgbClr val="000000"/>
                </a:solidFill>
                <a:latin typeface="Calibri"/>
                <a:ea typeface="DejaVu Sans"/>
              </a:rPr>
              <a:t>training </a:t>
            </a:r>
            <a:r>
              <a:rPr b="0" lang="en-US" sz="2400" spc="-1" strike="noStrike">
                <a:solidFill>
                  <a:srgbClr val="000000"/>
                </a:solidFill>
                <a:latin typeface="Calibri"/>
                <a:ea typeface="DejaVu Sans"/>
              </a:rPr>
              <a:t>on points of known type the SVM finds a line (hyperplane) that separates them and maximises margin between the classes</a:t>
            </a: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New data points are then </a:t>
            </a:r>
            <a:r>
              <a:rPr b="1" lang="en-US" sz="2400" spc="-1" strike="noStrike">
                <a:solidFill>
                  <a:srgbClr val="000000"/>
                </a:solidFill>
                <a:latin typeface="Calibri"/>
                <a:ea typeface="DejaVu Sans"/>
              </a:rPr>
              <a:t>classified</a:t>
            </a:r>
            <a:r>
              <a:rPr b="0" lang="en-US" sz="2400" spc="-1" strike="noStrike">
                <a:solidFill>
                  <a:srgbClr val="000000"/>
                </a:solidFill>
                <a:latin typeface="Calibri"/>
                <a:ea typeface="DejaVu Sans"/>
              </a:rPr>
              <a:t> accordingly</a:t>
            </a:r>
            <a:endParaRPr b="0" lang="en-AU" sz="2400" spc="-1" strike="noStrike">
              <a:latin typeface="Arial"/>
            </a:endParaRPr>
          </a:p>
          <a:p>
            <a:pPr>
              <a:lnSpc>
                <a:spcPct val="100000"/>
              </a:lnSpc>
              <a:spcBef>
                <a:spcPts val="479"/>
              </a:spcBef>
            </a:pPr>
            <a:r>
              <a:rPr b="0" lang="en-US" sz="2400" spc="-1" strike="noStrike">
                <a:solidFill>
                  <a:srgbClr val="000000"/>
                </a:solidFill>
                <a:latin typeface="Calibri"/>
                <a:ea typeface="DejaVu Sans"/>
              </a:rPr>
              <a:t>     </a:t>
            </a:r>
            <a:r>
              <a:rPr b="0" lang="en-US" sz="2400" spc="-1" strike="noStrike">
                <a:solidFill>
                  <a:srgbClr val="000000"/>
                </a:solidFill>
                <a:latin typeface="Calibri"/>
                <a:ea typeface="DejaVu Sans"/>
              </a:rPr>
              <a:t>e.g. any coordinate pair   (x,y)</a:t>
            </a:r>
            <a:endParaRPr b="0" lang="en-AU" sz="2400" spc="-1" strike="noStrike">
              <a:latin typeface="Arial"/>
            </a:endParaRPr>
          </a:p>
        </p:txBody>
      </p:sp>
      <p:sp>
        <p:nvSpPr>
          <p:cNvPr id="176" name="CustomShape 3"/>
          <p:cNvSpPr/>
          <p:nvPr/>
        </p:nvSpPr>
        <p:spPr>
          <a:xfrm flipH="1">
            <a:off x="2045880" y="2276640"/>
            <a:ext cx="66600" cy="66600"/>
          </a:xfrm>
          <a:prstGeom prst="ellipse">
            <a:avLst/>
          </a:prstGeom>
          <a:solidFill>
            <a:schemeClr val="accent1"/>
          </a:solidFill>
          <a:ln w="9360">
            <a:solidFill>
              <a:schemeClr val="tx1"/>
            </a:solidFill>
            <a:round/>
          </a:ln>
        </p:spPr>
        <p:style>
          <a:lnRef idx="0"/>
          <a:fillRef idx="0"/>
          <a:effectRef idx="0"/>
          <a:fontRef idx="minor"/>
        </p:style>
      </p:sp>
      <p:sp>
        <p:nvSpPr>
          <p:cNvPr id="177" name="CustomShape 4"/>
          <p:cNvSpPr/>
          <p:nvPr/>
        </p:nvSpPr>
        <p:spPr>
          <a:xfrm flipH="1">
            <a:off x="2261880" y="2492280"/>
            <a:ext cx="66600" cy="66600"/>
          </a:xfrm>
          <a:prstGeom prst="ellipse">
            <a:avLst/>
          </a:prstGeom>
          <a:solidFill>
            <a:schemeClr val="accent1"/>
          </a:solidFill>
          <a:ln w="9360">
            <a:solidFill>
              <a:schemeClr val="tx1"/>
            </a:solidFill>
            <a:round/>
          </a:ln>
        </p:spPr>
        <p:style>
          <a:lnRef idx="0"/>
          <a:fillRef idx="0"/>
          <a:effectRef idx="0"/>
          <a:fontRef idx="minor"/>
        </p:style>
      </p:sp>
      <p:sp>
        <p:nvSpPr>
          <p:cNvPr id="178" name="CustomShape 5"/>
          <p:cNvSpPr/>
          <p:nvPr/>
        </p:nvSpPr>
        <p:spPr>
          <a:xfrm flipH="1">
            <a:off x="2838240" y="2565360"/>
            <a:ext cx="66600" cy="66600"/>
          </a:xfrm>
          <a:prstGeom prst="ellipse">
            <a:avLst/>
          </a:prstGeom>
          <a:solidFill>
            <a:schemeClr val="accent1"/>
          </a:solidFill>
          <a:ln w="9360">
            <a:solidFill>
              <a:schemeClr val="tx1"/>
            </a:solidFill>
            <a:round/>
          </a:ln>
        </p:spPr>
        <p:style>
          <a:lnRef idx="0"/>
          <a:fillRef idx="0"/>
          <a:effectRef idx="0"/>
          <a:fontRef idx="minor"/>
        </p:style>
      </p:sp>
      <p:sp>
        <p:nvSpPr>
          <p:cNvPr id="179" name="CustomShape 6"/>
          <p:cNvSpPr/>
          <p:nvPr/>
        </p:nvSpPr>
        <p:spPr>
          <a:xfrm flipH="1">
            <a:off x="2406240" y="285264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0" name="CustomShape 7"/>
          <p:cNvSpPr/>
          <p:nvPr/>
        </p:nvSpPr>
        <p:spPr>
          <a:xfrm flipH="1">
            <a:off x="2118960" y="314172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1" name="CustomShape 8"/>
          <p:cNvSpPr/>
          <p:nvPr/>
        </p:nvSpPr>
        <p:spPr>
          <a:xfrm flipH="1">
            <a:off x="3054240" y="278136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2" name="CustomShape 9"/>
          <p:cNvSpPr/>
          <p:nvPr/>
        </p:nvSpPr>
        <p:spPr>
          <a:xfrm flipH="1">
            <a:off x="1902960" y="278136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3" name="CustomShape 10"/>
          <p:cNvSpPr/>
          <p:nvPr/>
        </p:nvSpPr>
        <p:spPr>
          <a:xfrm flipH="1">
            <a:off x="2766600" y="306864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4" name="CustomShape 11"/>
          <p:cNvSpPr/>
          <p:nvPr/>
        </p:nvSpPr>
        <p:spPr>
          <a:xfrm flipH="1">
            <a:off x="1758600" y="206064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5" name="CustomShape 12"/>
          <p:cNvSpPr/>
          <p:nvPr/>
        </p:nvSpPr>
        <p:spPr>
          <a:xfrm flipH="1">
            <a:off x="3703320" y="314172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6" name="CustomShape 13"/>
          <p:cNvSpPr/>
          <p:nvPr/>
        </p:nvSpPr>
        <p:spPr>
          <a:xfrm flipH="1">
            <a:off x="2622240" y="342900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7" name="CustomShape 14"/>
          <p:cNvSpPr/>
          <p:nvPr/>
        </p:nvSpPr>
        <p:spPr>
          <a:xfrm flipH="1">
            <a:off x="3198600" y="198900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8" name="CustomShape 15"/>
          <p:cNvSpPr/>
          <p:nvPr/>
        </p:nvSpPr>
        <p:spPr>
          <a:xfrm flipH="1">
            <a:off x="3054240" y="3573360"/>
            <a:ext cx="66600" cy="66600"/>
          </a:xfrm>
          <a:prstGeom prst="ellipse">
            <a:avLst/>
          </a:prstGeom>
          <a:solidFill>
            <a:schemeClr val="accent1"/>
          </a:solidFill>
          <a:ln w="9360">
            <a:solidFill>
              <a:schemeClr val="tx1"/>
            </a:solidFill>
            <a:round/>
          </a:ln>
        </p:spPr>
        <p:style>
          <a:lnRef idx="0"/>
          <a:fillRef idx="0"/>
          <a:effectRef idx="0"/>
          <a:fontRef idx="minor"/>
        </p:style>
      </p:sp>
      <p:sp>
        <p:nvSpPr>
          <p:cNvPr id="189" name="CustomShape 16"/>
          <p:cNvSpPr/>
          <p:nvPr/>
        </p:nvSpPr>
        <p:spPr>
          <a:xfrm flipH="1">
            <a:off x="2479320" y="2205000"/>
            <a:ext cx="66600" cy="66600"/>
          </a:xfrm>
          <a:prstGeom prst="ellipse">
            <a:avLst/>
          </a:prstGeom>
          <a:solidFill>
            <a:schemeClr val="accent1"/>
          </a:solidFill>
          <a:ln w="9360">
            <a:solidFill>
              <a:schemeClr val="tx1"/>
            </a:solidFill>
            <a:round/>
          </a:ln>
        </p:spPr>
        <p:style>
          <a:lnRef idx="0"/>
          <a:fillRef idx="0"/>
          <a:effectRef idx="0"/>
          <a:fontRef idx="minor"/>
        </p:style>
      </p:sp>
      <p:sp>
        <p:nvSpPr>
          <p:cNvPr id="190" name="CustomShape 17"/>
          <p:cNvSpPr/>
          <p:nvPr/>
        </p:nvSpPr>
        <p:spPr>
          <a:xfrm flipH="1">
            <a:off x="5143320" y="2060640"/>
            <a:ext cx="66600" cy="66600"/>
          </a:xfrm>
          <a:prstGeom prst="ellipse">
            <a:avLst/>
          </a:prstGeom>
          <a:solidFill>
            <a:srgbClr val="ff6600"/>
          </a:solidFill>
          <a:ln w="9360">
            <a:solidFill>
              <a:schemeClr val="tx1"/>
            </a:solidFill>
            <a:round/>
          </a:ln>
        </p:spPr>
        <p:style>
          <a:lnRef idx="0"/>
          <a:fillRef idx="0"/>
          <a:effectRef idx="0"/>
          <a:fontRef idx="minor"/>
        </p:style>
      </p:sp>
      <p:sp>
        <p:nvSpPr>
          <p:cNvPr id="191" name="CustomShape 18"/>
          <p:cNvSpPr/>
          <p:nvPr/>
        </p:nvSpPr>
        <p:spPr>
          <a:xfrm flipH="1">
            <a:off x="4566960" y="2276640"/>
            <a:ext cx="66600" cy="66600"/>
          </a:xfrm>
          <a:prstGeom prst="ellipse">
            <a:avLst/>
          </a:prstGeom>
          <a:solidFill>
            <a:srgbClr val="ff6600"/>
          </a:solidFill>
          <a:ln w="9360">
            <a:solidFill>
              <a:schemeClr val="tx1"/>
            </a:solidFill>
            <a:round/>
          </a:ln>
        </p:spPr>
        <p:style>
          <a:lnRef idx="0"/>
          <a:fillRef idx="0"/>
          <a:effectRef idx="0"/>
          <a:fontRef idx="minor"/>
        </p:style>
      </p:sp>
      <p:sp>
        <p:nvSpPr>
          <p:cNvPr id="192" name="CustomShape 19"/>
          <p:cNvSpPr/>
          <p:nvPr/>
        </p:nvSpPr>
        <p:spPr>
          <a:xfrm flipH="1">
            <a:off x="3990600" y="1844640"/>
            <a:ext cx="66600" cy="66600"/>
          </a:xfrm>
          <a:prstGeom prst="ellipse">
            <a:avLst/>
          </a:prstGeom>
          <a:solidFill>
            <a:srgbClr val="ff6600"/>
          </a:solidFill>
          <a:ln w="9360">
            <a:solidFill>
              <a:schemeClr val="tx1"/>
            </a:solidFill>
            <a:round/>
          </a:ln>
        </p:spPr>
        <p:style>
          <a:lnRef idx="0"/>
          <a:fillRef idx="0"/>
          <a:effectRef idx="0"/>
          <a:fontRef idx="minor"/>
        </p:style>
      </p:sp>
      <p:sp>
        <p:nvSpPr>
          <p:cNvPr id="193" name="CustomShape 20"/>
          <p:cNvSpPr/>
          <p:nvPr/>
        </p:nvSpPr>
        <p:spPr>
          <a:xfrm flipH="1">
            <a:off x="4566960" y="1844640"/>
            <a:ext cx="66600" cy="66600"/>
          </a:xfrm>
          <a:prstGeom prst="ellipse">
            <a:avLst/>
          </a:prstGeom>
          <a:solidFill>
            <a:srgbClr val="ff6600"/>
          </a:solidFill>
          <a:ln w="9360">
            <a:solidFill>
              <a:schemeClr val="tx1"/>
            </a:solidFill>
            <a:round/>
          </a:ln>
        </p:spPr>
        <p:style>
          <a:lnRef idx="0"/>
          <a:fillRef idx="0"/>
          <a:effectRef idx="0"/>
          <a:fontRef idx="minor"/>
        </p:style>
      </p:sp>
      <p:sp>
        <p:nvSpPr>
          <p:cNvPr id="194" name="CustomShape 21"/>
          <p:cNvSpPr/>
          <p:nvPr/>
        </p:nvSpPr>
        <p:spPr>
          <a:xfrm flipH="1">
            <a:off x="5287680" y="2492280"/>
            <a:ext cx="66600" cy="66600"/>
          </a:xfrm>
          <a:prstGeom prst="ellipse">
            <a:avLst/>
          </a:prstGeom>
          <a:solidFill>
            <a:srgbClr val="ff6600"/>
          </a:solidFill>
          <a:ln w="9360">
            <a:solidFill>
              <a:schemeClr val="tx1"/>
            </a:solidFill>
            <a:round/>
          </a:ln>
        </p:spPr>
        <p:style>
          <a:lnRef idx="0"/>
          <a:fillRef idx="0"/>
          <a:effectRef idx="0"/>
          <a:fontRef idx="minor"/>
        </p:style>
      </p:sp>
      <p:sp>
        <p:nvSpPr>
          <p:cNvPr id="195" name="CustomShape 22"/>
          <p:cNvSpPr/>
          <p:nvPr/>
        </p:nvSpPr>
        <p:spPr>
          <a:xfrm flipH="1">
            <a:off x="4854240" y="2205000"/>
            <a:ext cx="66600" cy="66600"/>
          </a:xfrm>
          <a:prstGeom prst="ellipse">
            <a:avLst/>
          </a:prstGeom>
          <a:solidFill>
            <a:srgbClr val="ff6600"/>
          </a:solidFill>
          <a:ln w="9360">
            <a:solidFill>
              <a:schemeClr val="tx1"/>
            </a:solidFill>
            <a:round/>
          </a:ln>
        </p:spPr>
        <p:style>
          <a:lnRef idx="0"/>
          <a:fillRef idx="0"/>
          <a:effectRef idx="0"/>
          <a:fontRef idx="minor"/>
        </p:style>
      </p:sp>
      <p:sp>
        <p:nvSpPr>
          <p:cNvPr id="196" name="CustomShape 23"/>
          <p:cNvSpPr/>
          <p:nvPr/>
        </p:nvSpPr>
        <p:spPr>
          <a:xfrm flipH="1">
            <a:off x="4927320" y="2637000"/>
            <a:ext cx="66600" cy="66600"/>
          </a:xfrm>
          <a:prstGeom prst="ellipse">
            <a:avLst/>
          </a:prstGeom>
          <a:solidFill>
            <a:srgbClr val="ff6600"/>
          </a:solidFill>
          <a:ln w="9360">
            <a:solidFill>
              <a:schemeClr val="tx1"/>
            </a:solidFill>
            <a:round/>
          </a:ln>
        </p:spPr>
        <p:style>
          <a:lnRef idx="0"/>
          <a:fillRef idx="0"/>
          <a:effectRef idx="0"/>
          <a:fontRef idx="minor"/>
        </p:style>
      </p:sp>
      <p:sp>
        <p:nvSpPr>
          <p:cNvPr id="197" name="CustomShape 24"/>
          <p:cNvSpPr/>
          <p:nvPr/>
        </p:nvSpPr>
        <p:spPr>
          <a:xfrm flipH="1">
            <a:off x="4495680" y="2924280"/>
            <a:ext cx="66600" cy="66600"/>
          </a:xfrm>
          <a:prstGeom prst="ellipse">
            <a:avLst/>
          </a:prstGeom>
          <a:solidFill>
            <a:srgbClr val="ff6600"/>
          </a:solidFill>
          <a:ln w="9360">
            <a:solidFill>
              <a:schemeClr val="tx1"/>
            </a:solidFill>
            <a:round/>
          </a:ln>
        </p:spPr>
        <p:style>
          <a:lnRef idx="0"/>
          <a:fillRef idx="0"/>
          <a:effectRef idx="0"/>
          <a:fontRef idx="minor"/>
        </p:style>
      </p:sp>
      <p:sp>
        <p:nvSpPr>
          <p:cNvPr id="198" name="CustomShape 25"/>
          <p:cNvSpPr/>
          <p:nvPr/>
        </p:nvSpPr>
        <p:spPr>
          <a:xfrm flipH="1">
            <a:off x="5574960" y="2997360"/>
            <a:ext cx="66600" cy="66600"/>
          </a:xfrm>
          <a:prstGeom prst="ellipse">
            <a:avLst/>
          </a:prstGeom>
          <a:solidFill>
            <a:srgbClr val="ff6600"/>
          </a:solidFill>
          <a:ln w="9360">
            <a:solidFill>
              <a:schemeClr val="tx1"/>
            </a:solidFill>
            <a:round/>
          </a:ln>
        </p:spPr>
        <p:style>
          <a:lnRef idx="0"/>
          <a:fillRef idx="0"/>
          <a:effectRef idx="0"/>
          <a:fontRef idx="minor"/>
        </p:style>
      </p:sp>
      <p:sp>
        <p:nvSpPr>
          <p:cNvPr id="199" name="CustomShape 26"/>
          <p:cNvSpPr/>
          <p:nvPr/>
        </p:nvSpPr>
        <p:spPr>
          <a:xfrm flipH="1">
            <a:off x="5071680" y="3141720"/>
            <a:ext cx="66600" cy="66600"/>
          </a:xfrm>
          <a:prstGeom prst="ellipse">
            <a:avLst/>
          </a:prstGeom>
          <a:solidFill>
            <a:srgbClr val="ff6600"/>
          </a:solidFill>
          <a:ln w="9360">
            <a:solidFill>
              <a:schemeClr val="tx1"/>
            </a:solidFill>
            <a:round/>
          </a:ln>
        </p:spPr>
        <p:style>
          <a:lnRef idx="0"/>
          <a:fillRef idx="0"/>
          <a:effectRef idx="0"/>
          <a:fontRef idx="minor"/>
        </p:style>
      </p:sp>
      <p:sp>
        <p:nvSpPr>
          <p:cNvPr id="200" name="CustomShape 27"/>
          <p:cNvSpPr/>
          <p:nvPr/>
        </p:nvSpPr>
        <p:spPr>
          <a:xfrm flipH="1">
            <a:off x="5790960" y="2637000"/>
            <a:ext cx="66600" cy="66600"/>
          </a:xfrm>
          <a:prstGeom prst="ellipse">
            <a:avLst/>
          </a:prstGeom>
          <a:solidFill>
            <a:srgbClr val="ff6600"/>
          </a:solidFill>
          <a:ln w="9360">
            <a:solidFill>
              <a:schemeClr val="tx1"/>
            </a:solidFill>
            <a:round/>
          </a:ln>
        </p:spPr>
        <p:style>
          <a:lnRef idx="0"/>
          <a:fillRef idx="0"/>
          <a:effectRef idx="0"/>
          <a:fontRef idx="minor"/>
        </p:style>
      </p:sp>
      <p:sp>
        <p:nvSpPr>
          <p:cNvPr id="201" name="Line 28"/>
          <p:cNvSpPr/>
          <p:nvPr/>
        </p:nvSpPr>
        <p:spPr>
          <a:xfrm>
            <a:off x="3058920" y="1628640"/>
            <a:ext cx="1008000" cy="2087640"/>
          </a:xfrm>
          <a:prstGeom prst="line">
            <a:avLst/>
          </a:prstGeom>
          <a:ln cap="rnd" w="9360">
            <a:solidFill>
              <a:schemeClr val="tx1"/>
            </a:solidFill>
            <a:custDash>
              <a:ds d="1000000" sp="800000"/>
            </a:custDash>
            <a:round/>
          </a:ln>
        </p:spPr>
        <p:style>
          <a:lnRef idx="0"/>
          <a:fillRef idx="0"/>
          <a:effectRef idx="0"/>
          <a:fontRef idx="minor"/>
        </p:style>
      </p:sp>
      <p:sp>
        <p:nvSpPr>
          <p:cNvPr id="202" name="Line 29"/>
          <p:cNvSpPr/>
          <p:nvPr/>
        </p:nvSpPr>
        <p:spPr>
          <a:xfrm>
            <a:off x="3419280" y="1557000"/>
            <a:ext cx="1008000" cy="2087640"/>
          </a:xfrm>
          <a:prstGeom prst="line">
            <a:avLst/>
          </a:prstGeom>
          <a:ln w="9360">
            <a:solidFill>
              <a:schemeClr val="tx1"/>
            </a:solidFill>
            <a:round/>
          </a:ln>
        </p:spPr>
        <p:style>
          <a:lnRef idx="0"/>
          <a:fillRef idx="0"/>
          <a:effectRef idx="0"/>
          <a:fontRef idx="minor"/>
        </p:style>
      </p:sp>
      <p:sp>
        <p:nvSpPr>
          <p:cNvPr id="203" name="Line 30"/>
          <p:cNvSpPr/>
          <p:nvPr/>
        </p:nvSpPr>
        <p:spPr>
          <a:xfrm>
            <a:off x="3779640" y="1412640"/>
            <a:ext cx="1008000" cy="2087640"/>
          </a:xfrm>
          <a:prstGeom prst="line">
            <a:avLst/>
          </a:prstGeom>
          <a:ln cap="rnd" w="9360">
            <a:solidFill>
              <a:schemeClr val="tx1"/>
            </a:solidFill>
            <a:custDash>
              <a:ds d="1000000" sp="800000"/>
            </a:custDash>
            <a:round/>
          </a:ln>
        </p:spPr>
        <p:style>
          <a:lnRef idx="0"/>
          <a:fillRef idx="0"/>
          <a:effectRef idx="0"/>
          <a:fontRef idx="minor"/>
        </p:style>
      </p:sp>
      <p:grpSp>
        <p:nvGrpSpPr>
          <p:cNvPr id="204" name="Group 31"/>
          <p:cNvGrpSpPr/>
          <p:nvPr/>
        </p:nvGrpSpPr>
        <p:grpSpPr>
          <a:xfrm>
            <a:off x="5400000" y="1607760"/>
            <a:ext cx="252000" cy="346320"/>
            <a:chOff x="5400000" y="1607760"/>
            <a:chExt cx="252000" cy="346320"/>
          </a:xfrm>
        </p:grpSpPr>
        <p:sp>
          <p:nvSpPr>
            <p:cNvPr id="205" name="CustomShape 32"/>
            <p:cNvSpPr/>
            <p:nvPr/>
          </p:nvSpPr>
          <p:spPr>
            <a:xfrm>
              <a:off x="5580000" y="1882080"/>
              <a:ext cx="72000" cy="72000"/>
            </a:xfrm>
            <a:prstGeom prst="ellipse">
              <a:avLst/>
            </a:prstGeom>
            <a:solidFill>
              <a:srgbClr val="eeeeee"/>
            </a:solidFill>
            <a:ln w="9360">
              <a:solidFill>
                <a:schemeClr val="tx1"/>
              </a:solidFill>
              <a:round/>
            </a:ln>
          </p:spPr>
          <p:style>
            <a:lnRef idx="0"/>
            <a:fillRef idx="0"/>
            <a:effectRef idx="0"/>
            <a:fontRef idx="minor"/>
          </p:style>
        </p:sp>
        <p:sp>
          <p:nvSpPr>
            <p:cNvPr id="206" name="TextShape 33"/>
            <p:cNvSpPr txBox="1"/>
            <p:nvPr/>
          </p:nvSpPr>
          <p:spPr>
            <a:xfrm>
              <a:off x="5400000" y="1607760"/>
              <a:ext cx="180000" cy="346320"/>
            </a:xfrm>
            <a:prstGeom prst="rect">
              <a:avLst/>
            </a:prstGeom>
            <a:noFill/>
            <a:ln w="0">
              <a:noFill/>
            </a:ln>
          </p:spPr>
          <p:txBody>
            <a:bodyPr lIns="90000" rIns="90000" tIns="45000" bIns="45000">
              <a:noAutofit/>
            </a:bodyPr>
            <a:p>
              <a:r>
                <a:rPr b="0" lang="en-AU" sz="1800" spc="-1" strike="noStrike">
                  <a:latin typeface="Arial"/>
                </a:rPr>
                <a:t>?</a:t>
              </a:r>
              <a:endParaRPr b="0" lang="en-AU" sz="1800" spc="-1" strike="noStrike">
                <a:latin typeface="Arial"/>
              </a:endParaRPr>
            </a:p>
          </p:txBody>
        </p:sp>
      </p:gr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201"/>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5">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5">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58920" y="284796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4800" spc="-1" strike="noStrike">
                <a:solidFill>
                  <a:srgbClr val="000000"/>
                </a:solidFill>
                <a:latin typeface="Arial"/>
                <a:ea typeface="DejaVu Sans"/>
              </a:rPr>
              <a:t>Images and Machine Learning</a:t>
            </a:r>
            <a:endParaRPr b="0" lang="en-AU"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57200" y="274320"/>
            <a:ext cx="8228160" cy="776520"/>
          </a:xfrm>
          <a:prstGeom prst="rect">
            <a:avLst/>
          </a:prstGeom>
          <a:noFill/>
          <a:ln w="0">
            <a:noFill/>
          </a:ln>
        </p:spPr>
        <p:style>
          <a:lnRef idx="0"/>
          <a:fillRef idx="0"/>
          <a:effectRef idx="0"/>
          <a:fontRef idx="minor"/>
        </p:style>
        <p:txBody>
          <a:bodyPr lIns="90000" rIns="90000" tIns="45000" bIns="45000" anchor="ctr">
            <a:noAutofit/>
          </a:bodyPr>
          <a:p>
            <a:pPr marL="216000" indent="-21456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4400" spc="-1" strike="noStrike">
                <a:solidFill>
                  <a:srgbClr val="000000"/>
                </a:solidFill>
                <a:latin typeface="Arial"/>
                <a:ea typeface="DejaVu Sans"/>
              </a:rPr>
              <a:t>Image Basics: Pixels</a:t>
            </a:r>
            <a:endParaRPr b="0" lang="en-AU" sz="4400" spc="-1" strike="noStrike">
              <a:latin typeface="Arial"/>
            </a:endParaRPr>
          </a:p>
        </p:txBody>
      </p:sp>
      <p:sp>
        <p:nvSpPr>
          <p:cNvPr id="209" name="CustomShape 2"/>
          <p:cNvSpPr/>
          <p:nvPr/>
        </p:nvSpPr>
        <p:spPr>
          <a:xfrm>
            <a:off x="394920" y="1260000"/>
            <a:ext cx="8434440" cy="5398560"/>
          </a:xfrm>
          <a:prstGeom prst="rect">
            <a:avLst/>
          </a:prstGeom>
          <a:noFill/>
          <a:ln w="0">
            <a:noFill/>
          </a:ln>
        </p:spPr>
        <p:style>
          <a:lnRef idx="0"/>
          <a:fillRef idx="0"/>
          <a:effectRef idx="0"/>
          <a:fontRef idx="minor"/>
        </p:style>
        <p:txBody>
          <a:bodyPr lIns="90000" rIns="90000" tIns="45000" bIns="45000">
            <a:normAutofit/>
          </a:bodyPr>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An image is made up of a rectangular array of dots called </a:t>
            </a:r>
            <a:r>
              <a:rPr b="1" lang="en-AU" sz="2000" spc="-1" strike="noStrike">
                <a:solidFill>
                  <a:srgbClr val="000000"/>
                </a:solidFill>
                <a:latin typeface="Arial"/>
                <a:ea typeface="DejaVu Sans"/>
              </a:rPr>
              <a:t>pixels</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Each pixel has a value in the </a:t>
            </a:r>
            <a:r>
              <a:rPr b="1" lang="en-AU" sz="2000" spc="-1" strike="noStrike">
                <a:solidFill>
                  <a:srgbClr val="000000"/>
                </a:solidFill>
                <a:latin typeface="Arial"/>
                <a:ea typeface="DejaVu Sans"/>
              </a:rPr>
              <a:t>range 0 to 2</a:t>
            </a:r>
            <a:r>
              <a:rPr b="1" lang="en-AU" sz="2000" spc="-1" strike="noStrike" baseline="30000">
                <a:solidFill>
                  <a:srgbClr val="000000"/>
                </a:solidFill>
                <a:latin typeface="Arial"/>
                <a:ea typeface="DejaVu Sans"/>
              </a:rPr>
              <a:t>n</a:t>
            </a:r>
            <a:r>
              <a:rPr b="1" lang="en-AU" sz="2000" spc="-1" strike="noStrike">
                <a:solidFill>
                  <a:srgbClr val="000000"/>
                </a:solidFill>
                <a:latin typeface="Arial"/>
                <a:ea typeface="DejaVu Sans"/>
              </a:rPr>
              <a:t> -1</a:t>
            </a:r>
            <a:r>
              <a:rPr b="0" lang="en-AU" sz="2000" spc="-1" strike="noStrike">
                <a:solidFill>
                  <a:srgbClr val="000000"/>
                </a:solidFill>
                <a:latin typeface="Arial"/>
                <a:ea typeface="DejaVu Sans"/>
              </a:rPr>
              <a:t> for some integer n</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Typically, </a:t>
            </a:r>
            <a:r>
              <a:rPr b="1" lang="en-AU" sz="2000" spc="-1" strike="noStrike">
                <a:solidFill>
                  <a:srgbClr val="000000"/>
                </a:solidFill>
                <a:latin typeface="Arial"/>
                <a:ea typeface="DejaVu Sans"/>
              </a:rPr>
              <a:t>n might be 8, 16 or 24</a:t>
            </a:r>
            <a:r>
              <a:rPr b="0" lang="en-AU" sz="2000" spc="-1" strike="noStrike">
                <a:solidFill>
                  <a:srgbClr val="000000"/>
                </a:solidFill>
                <a:latin typeface="Arial"/>
                <a:ea typeface="DejaVu Sans"/>
              </a:rPr>
              <a:t> (8 bit, 16 bit or 24 bit)</a:t>
            </a: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correspond to 0..255, 0..65535, 0..16777215</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bright pixel would have a high value, e.g. 255</a:t>
            </a: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 dark pixel would have a low value, e.g. 0</a:t>
            </a:r>
            <a:endParaRPr b="0" lang="en-AU" sz="2000" spc="-1" strike="noStrike">
              <a:latin typeface="Arial"/>
            </a:endParaRPr>
          </a:p>
          <a:p>
            <a:pPr>
              <a:lnSpc>
                <a:spcPct val="100000"/>
              </a:lnSpc>
              <a:spcBef>
                <a:spcPts val="5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1" lang="en-AU" sz="2000" spc="-1" strike="noStrike">
                <a:solidFill>
                  <a:srgbClr val="000000"/>
                </a:solidFill>
                <a:latin typeface="Arial"/>
                <a:ea typeface="DejaVu Sans"/>
              </a:rPr>
              <a:t>Colour</a:t>
            </a:r>
            <a:r>
              <a:rPr b="0" lang="en-AU" sz="2000" spc="-1" strike="noStrike">
                <a:solidFill>
                  <a:srgbClr val="000000"/>
                </a:solidFill>
                <a:latin typeface="Arial"/>
                <a:ea typeface="DejaVu Sans"/>
              </a:rPr>
              <a:t> is usually represented as triples of numbers. </a:t>
            </a:r>
            <a:endParaRPr b="0" lang="en-AU" sz="2000" spc="-1" strike="noStrike">
              <a:latin typeface="Arial"/>
            </a:endParaRPr>
          </a:p>
          <a:p>
            <a:pPr marL="432000" indent="-322560">
              <a:lnSpc>
                <a:spcPct val="100000"/>
              </a:lnSpc>
              <a:spcBef>
                <a:spcPts val="59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For instance, in </a:t>
            </a:r>
            <a:r>
              <a:rPr b="1" lang="en-AU" sz="2000" spc="-1" strike="noStrike">
                <a:solidFill>
                  <a:srgbClr val="ff0000"/>
                </a:solidFill>
                <a:latin typeface="Arial"/>
                <a:ea typeface="DejaVu Sans"/>
              </a:rPr>
              <a:t>R</a:t>
            </a:r>
            <a:r>
              <a:rPr b="1" lang="en-AU" sz="2000" spc="-1" strike="noStrike">
                <a:solidFill>
                  <a:srgbClr val="99cc00"/>
                </a:solidFill>
                <a:latin typeface="Arial"/>
                <a:ea typeface="DejaVu Sans"/>
              </a:rPr>
              <a:t>G</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 format the triple (255,255,0) would represent maximum brightness </a:t>
            </a:r>
            <a:r>
              <a:rPr b="1" lang="en-AU" sz="2000" spc="-1" strike="noStrike">
                <a:solidFill>
                  <a:srgbClr val="ff0000"/>
                </a:solidFill>
                <a:latin typeface="Arial"/>
                <a:ea typeface="DejaVu Sans"/>
              </a:rPr>
              <a:t>R</a:t>
            </a:r>
            <a:r>
              <a:rPr b="0" lang="en-AU" sz="2000" spc="-1" strike="noStrike">
                <a:solidFill>
                  <a:srgbClr val="ff0000"/>
                </a:solidFill>
                <a:latin typeface="Arial"/>
                <a:ea typeface="DejaVu Sans"/>
              </a:rPr>
              <a:t>ed and </a:t>
            </a:r>
            <a:r>
              <a:rPr b="0" lang="en-AU" sz="2000" spc="-1" strike="noStrike">
                <a:solidFill>
                  <a:srgbClr val="99cc00"/>
                </a:solidFill>
                <a:latin typeface="Arial"/>
                <a:ea typeface="DejaVu Sans"/>
              </a:rPr>
              <a:t>Green, with no </a:t>
            </a:r>
            <a:r>
              <a:rPr b="1" lang="en-AU" sz="2000" spc="-1" strike="noStrike">
                <a:solidFill>
                  <a:srgbClr val="333399"/>
                </a:solidFill>
                <a:latin typeface="Arial"/>
                <a:ea typeface="DejaVu Sans"/>
              </a:rPr>
              <a:t>B</a:t>
            </a:r>
            <a:r>
              <a:rPr b="0" lang="en-AU" sz="2000" spc="-1" strike="noStrike">
                <a:solidFill>
                  <a:srgbClr val="333399"/>
                </a:solidFill>
                <a:latin typeface="Arial"/>
                <a:ea typeface="DejaVu Sans"/>
              </a:rPr>
              <a:t>lue. </a:t>
            </a:r>
            <a:endParaRPr b="0" lang="en-AU" sz="2000" spc="-1" strike="noStrike">
              <a:latin typeface="Arial"/>
            </a:endParaRPr>
          </a:p>
          <a:p>
            <a:pPr lvl="1" marL="864000" indent="-322560">
              <a:lnSpc>
                <a:spcPct val="100000"/>
              </a:lnSpc>
              <a:spcBef>
                <a:spcPts val="499"/>
              </a:spcBef>
              <a:buClr>
                <a:srgbClr val="000000"/>
              </a:buClr>
              <a:buSzPct val="75000"/>
              <a:buFont typeface="Symbol"/>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333399"/>
                </a:solidFill>
                <a:latin typeface="Arial"/>
                <a:ea typeface="DejaVu Sans"/>
              </a:rPr>
              <a:t>Most people would perceive this as</a:t>
            </a:r>
            <a:r>
              <a:rPr b="0" lang="en-AU" sz="2000" spc="-1" strike="noStrike">
                <a:solidFill>
                  <a:srgbClr val="ffff00"/>
                </a:solidFill>
                <a:latin typeface="Arial"/>
                <a:ea typeface="DejaVu Sans"/>
              </a:rPr>
              <a:t> </a:t>
            </a:r>
            <a:r>
              <a:rPr b="0" lang="en-AU" sz="2000" spc="-1" strike="noStrike">
                <a:solidFill>
                  <a:srgbClr val="d2c62e"/>
                </a:solidFill>
                <a:latin typeface="Arial"/>
                <a:ea typeface="DejaVu Sans"/>
              </a:rPr>
              <a:t>yellow.</a:t>
            </a:r>
            <a:endParaRPr b="0" lang="en-AU"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40000" y="180000"/>
            <a:ext cx="8228160" cy="776520"/>
          </a:xfrm>
          <a:prstGeom prst="rect">
            <a:avLst/>
          </a:prstGeom>
          <a:noFill/>
          <a:ln w="0">
            <a:noFill/>
          </a:ln>
        </p:spPr>
        <p:style>
          <a:lnRef idx="0"/>
          <a:fillRef idx="0"/>
          <a:effectRef idx="0"/>
          <a:fontRef idx="minor"/>
        </p:style>
        <p:txBody>
          <a:bodyPr lIns="90000" rIns="90000" tIns="45000" bIns="45000" anchor="ctr">
            <a:noAutofit/>
          </a:bodyPr>
          <a:p>
            <a:pPr marL="216000" indent="-214560" algn="ctr">
              <a:lnSpc>
                <a:spcPct val="100000"/>
              </a:lnSpc>
              <a:buClr>
                <a:srgbClr val="000000"/>
              </a:buClr>
              <a:buSzPct val="45000"/>
              <a:buFont typeface="Wingdings" charset="2"/>
              <a:buChar char=""/>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3200" spc="-1" strike="noStrike">
                <a:solidFill>
                  <a:srgbClr val="000000"/>
                </a:solidFill>
                <a:latin typeface="Arial"/>
                <a:ea typeface="DejaVu Sans"/>
              </a:rPr>
              <a:t>The Mathematics of Image Analysis</a:t>
            </a:r>
            <a:endParaRPr b="0" lang="en-AU" sz="3200" spc="-1" strike="noStrike">
              <a:latin typeface="Arial"/>
            </a:endParaRPr>
          </a:p>
        </p:txBody>
      </p:sp>
      <p:sp>
        <p:nvSpPr>
          <p:cNvPr id="211" name="CustomShape 2"/>
          <p:cNvSpPr/>
          <p:nvPr/>
        </p:nvSpPr>
        <p:spPr>
          <a:xfrm>
            <a:off x="468360" y="907560"/>
            <a:ext cx="4462560" cy="5472360"/>
          </a:xfrm>
          <a:prstGeom prst="rect">
            <a:avLst/>
          </a:prstGeom>
          <a:noFill/>
          <a:ln w="0">
            <a:noFill/>
          </a:ln>
        </p:spPr>
        <p:style>
          <a:lnRef idx="0"/>
          <a:fillRef idx="0"/>
          <a:effectRef idx="0"/>
          <a:fontRef idx="minor"/>
        </p:style>
        <p:txBody>
          <a:bodyPr lIns="90000" rIns="90000" tIns="45000" bIns="45000">
            <a:normAutofit fontScale="89000"/>
          </a:bodyPr>
          <a:p>
            <a:pPr marL="432000" indent="-32256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At it’s core, image analysis applies </a:t>
            </a:r>
            <a:r>
              <a:rPr b="1" lang="en-AU" sz="2000" spc="-1" strike="noStrike">
                <a:solidFill>
                  <a:srgbClr val="000000"/>
                </a:solidFill>
                <a:latin typeface="Arial"/>
                <a:ea typeface="DejaVu Sans"/>
              </a:rPr>
              <a:t>functions</a:t>
            </a:r>
            <a:r>
              <a:rPr b="0" lang="en-AU" sz="2000" spc="-1" strike="noStrike">
                <a:solidFill>
                  <a:srgbClr val="000000"/>
                </a:solidFill>
                <a:latin typeface="Arial"/>
                <a:ea typeface="DejaVu Sans"/>
              </a:rPr>
              <a:t> to </a:t>
            </a:r>
            <a:r>
              <a:rPr b="1" lang="en-AU" sz="2000" spc="-1" strike="noStrike">
                <a:solidFill>
                  <a:srgbClr val="000000"/>
                </a:solidFill>
                <a:latin typeface="Arial"/>
                <a:ea typeface="DejaVu Sans"/>
              </a:rPr>
              <a:t>matrices</a:t>
            </a:r>
            <a:r>
              <a:rPr b="0" lang="en-AU" sz="2000" spc="-1" strike="noStrike">
                <a:solidFill>
                  <a:srgbClr val="000000"/>
                </a:solidFill>
                <a:latin typeface="Arial"/>
                <a:ea typeface="DejaVu Sans"/>
              </a:rPr>
              <a:t> of numbers.</a:t>
            </a:r>
            <a:endParaRPr b="0" lang="en-AU" sz="2000" spc="-1" strike="noStrike">
              <a:latin typeface="Arial"/>
            </a:endParaRPr>
          </a:p>
          <a:p>
            <a:pPr>
              <a:lnSpc>
                <a:spcPct val="100000"/>
              </a:lnSpc>
              <a:spcBef>
                <a:spcPts val="298"/>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We denote the values (intensity) in row x, column y by </a:t>
            </a:r>
            <a:r>
              <a:rPr b="1" lang="en-AU" sz="2000" spc="-1" strike="noStrike">
                <a:solidFill>
                  <a:srgbClr val="000000"/>
                </a:solidFill>
                <a:latin typeface="Arial"/>
                <a:ea typeface="DejaVu Sans"/>
              </a:rPr>
              <a:t>I(x,y)</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432000" indent="-32256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 </a:t>
            </a:r>
            <a:r>
              <a:rPr b="1" lang="en-AU" sz="2000" spc="-1" strike="noStrike">
                <a:solidFill>
                  <a:srgbClr val="000000"/>
                </a:solidFill>
                <a:latin typeface="Arial"/>
                <a:ea typeface="DejaVu Sans"/>
              </a:rPr>
              <a:t>brightness increase</a:t>
            </a:r>
            <a:r>
              <a:rPr b="0" lang="en-AU" sz="2000" spc="-1" strike="noStrike">
                <a:solidFill>
                  <a:srgbClr val="000000"/>
                </a:solidFill>
                <a:latin typeface="Arial"/>
                <a:ea typeface="DejaVu Sans"/>
              </a:rPr>
              <a:t> might be performed by the function</a:t>
            </a:r>
            <a:endParaRPr b="0" lang="en-AU" sz="2000" spc="-1" strike="noStrike">
              <a:latin typeface="Arial"/>
            </a:endParaRPr>
          </a:p>
          <a:p>
            <a:pPr marL="342720" indent="-34128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I(x,y) + 20</a:t>
            </a:r>
            <a:endParaRPr b="0" lang="en-AU" sz="2000" spc="-1" strike="noStrike">
              <a:latin typeface="Arial"/>
            </a:endParaRPr>
          </a:p>
          <a:p>
            <a:pPr marL="342720" indent="-341280">
              <a:lnSpc>
                <a:spcPct val="100000"/>
              </a:lnSpc>
              <a:spcBef>
                <a:spcPts val="499"/>
              </a:spcBef>
              <a:tabLst>
                <a:tab algn="l" pos="0"/>
              </a:tabLst>
            </a:pPr>
            <a:endParaRPr b="0" lang="en-AU" sz="2000" spc="-1" strike="noStrike">
              <a:latin typeface="Arial"/>
            </a:endParaRPr>
          </a:p>
          <a:p>
            <a:pPr marL="342720" indent="-341280">
              <a:lnSpc>
                <a:spcPct val="100000"/>
              </a:lnSpc>
              <a:spcBef>
                <a:spcPts val="249"/>
              </a:spcBef>
              <a:tabLst>
                <a:tab algn="l" pos="0"/>
              </a:tabLst>
            </a:pPr>
            <a:endParaRPr b="0" lang="en-AU" sz="2000" spc="-1" strike="noStrike">
              <a:latin typeface="Arial"/>
            </a:endParaRPr>
          </a:p>
          <a:p>
            <a:pPr marL="432000" indent="-322560">
              <a:lnSpc>
                <a:spcPct val="100000"/>
              </a:lnSpc>
              <a:spcBef>
                <a:spcPts val="499"/>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solidFill>
                  <a:srgbClr val="000000"/>
                </a:solidFill>
                <a:latin typeface="Arial"/>
                <a:ea typeface="DejaVu Sans"/>
              </a:rPr>
              <a:t>E.g. an </a:t>
            </a:r>
            <a:r>
              <a:rPr b="1" lang="en-AU" sz="2000" spc="-1" strike="noStrike">
                <a:solidFill>
                  <a:srgbClr val="000000"/>
                </a:solidFill>
                <a:latin typeface="Arial"/>
                <a:ea typeface="DejaVu Sans"/>
              </a:rPr>
              <a:t>object detector</a:t>
            </a:r>
            <a:r>
              <a:rPr b="0" lang="en-AU" sz="2000" spc="-1" strike="noStrike">
                <a:solidFill>
                  <a:srgbClr val="000000"/>
                </a:solidFill>
                <a:latin typeface="Arial"/>
                <a:ea typeface="DejaVu Sans"/>
              </a:rPr>
              <a:t> assigns individual objects a unique number</a:t>
            </a:r>
            <a:endParaRPr b="0" lang="en-AU" sz="2000" spc="-1" strike="noStrike">
              <a:latin typeface="Arial"/>
            </a:endParaRPr>
          </a:p>
          <a:p>
            <a:pPr>
              <a:lnSpc>
                <a:spcPct val="100000"/>
              </a:lnSpc>
              <a:spcBef>
                <a:spcPts val="499"/>
              </a:spcBef>
              <a:tabLst>
                <a:tab algn="l" pos="914400"/>
                <a:tab algn="l" pos="1828800"/>
                <a:tab algn="l" pos="2743200"/>
                <a:tab algn="l" pos="3657600"/>
                <a:tab algn="l" pos="4572000"/>
                <a:tab algn="l" pos="5486400"/>
                <a:tab algn="l" pos="6400800"/>
                <a:tab algn="l" pos="7315200"/>
                <a:tab algn="l" pos="8229600"/>
                <a:tab algn="l" pos="9144000"/>
                <a:tab algn="l" pos="10058400"/>
              </a:tabLst>
            </a:pPr>
            <a:endParaRPr b="0" lang="en-AU" sz="2000" spc="-1" strike="noStrike">
              <a:latin typeface="Arial"/>
            </a:endParaRPr>
          </a:p>
          <a:p>
            <a:pPr marL="342720" indent="-34128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I’(x,y)  =   255,  if  I(x,y) &gt; 100</a:t>
            </a:r>
            <a:endParaRPr b="0" lang="en-AU" sz="2000" spc="-1" strike="noStrike">
              <a:latin typeface="Arial"/>
            </a:endParaRPr>
          </a:p>
          <a:p>
            <a:pPr marL="342720" indent="-341280">
              <a:lnSpc>
                <a:spcPct val="100000"/>
              </a:lnSpc>
              <a:spcBef>
                <a:spcPts val="499"/>
              </a:spcBef>
              <a:tabLst>
                <a:tab algn="l" pos="0"/>
              </a:tabLst>
            </a:pPr>
            <a:r>
              <a:rPr b="1" lang="en-AU" sz="2000" spc="-1" strike="noStrike">
                <a:solidFill>
                  <a:srgbClr val="000000"/>
                </a:solidFill>
                <a:latin typeface="Arial"/>
                <a:ea typeface="DejaVu Sans"/>
              </a:rPr>
              <a:t>                               </a:t>
            </a:r>
            <a:r>
              <a:rPr b="1" lang="en-AU" sz="2000" spc="-1" strike="noStrike">
                <a:solidFill>
                  <a:srgbClr val="000000"/>
                </a:solidFill>
                <a:latin typeface="Arial"/>
                <a:ea typeface="DejaVu Sans"/>
              </a:rPr>
              <a:t>0,  otherwise</a:t>
            </a:r>
            <a:endParaRPr b="0" lang="en-AU" sz="2000" spc="-1" strike="noStrike">
              <a:latin typeface="Arial"/>
            </a:endParaRPr>
          </a:p>
        </p:txBody>
      </p:sp>
      <p:graphicFrame>
        <p:nvGraphicFramePr>
          <p:cNvPr id="212" name="Table 3"/>
          <p:cNvGraphicFramePr/>
          <p:nvPr/>
        </p:nvGraphicFramePr>
        <p:xfrm>
          <a:off x="5485320" y="121428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71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3" name="Table 4"/>
          <p:cNvGraphicFramePr/>
          <p:nvPr/>
        </p:nvGraphicFramePr>
        <p:xfrm>
          <a:off x="5485320" y="31039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49</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37</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44</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119</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91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33</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168</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177</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154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31</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41</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51</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34</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62</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graphicFrame>
        <p:nvGraphicFramePr>
          <p:cNvPr id="214" name="Table 5"/>
          <p:cNvGraphicFramePr/>
          <p:nvPr/>
        </p:nvGraphicFramePr>
        <p:xfrm>
          <a:off x="5485320" y="4884120"/>
          <a:ext cx="3097080" cy="1294920"/>
        </p:xfrm>
        <a:graphic>
          <a:graphicData uri="http://schemas.openxmlformats.org/drawingml/2006/table">
            <a:tbl>
              <a:tblPr/>
              <a:tblGrid>
                <a:gridCol w="619200"/>
                <a:gridCol w="619200"/>
                <a:gridCol w="620640"/>
                <a:gridCol w="619200"/>
                <a:gridCol w="619200"/>
              </a:tblGrid>
              <a:tr h="3463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21600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84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255</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366120">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noFill/>
                  </a:tcPr>
                </a:tc>
                <a:tc>
                  <a:txBody>
                    <a:bodyPr lIns="90000" rIns="90000">
                      <a:noAutofit/>
                    </a:bodyPr>
                    <a:p>
                      <a:pPr>
                        <a:lnSpc>
                          <a:spcPct val="100000"/>
                        </a:lnSpc>
                        <a:spcBef>
                          <a:spcPts val="448"/>
                        </a:spcBef>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AU" sz="2000" spc="-1" strike="noStrike">
                          <a:latin typeface="Calibri"/>
                        </a:rPr>
                        <a:t>0</a:t>
                      </a:r>
                      <a:endParaRPr b="0" lang="en-AU" sz="20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fbf"/>
        </a:solidFill>
      </p:bgPr>
    </p:bg>
    <p:spTree>
      <p:nvGrpSpPr>
        <p:cNvPr id="1" name=""/>
        <p:cNvGrpSpPr/>
        <p:nvPr/>
      </p:nvGrpSpPr>
      <p:grpSpPr>
        <a:xfrm>
          <a:off x="0" y="0"/>
          <a:ext cx="0" cy="0"/>
          <a:chOff x="0" y="0"/>
          <a:chExt cx="0" cy="0"/>
        </a:xfrm>
      </p:grpSpPr>
      <p:sp>
        <p:nvSpPr>
          <p:cNvPr id="215" name="CustomShape 1"/>
          <p:cNvSpPr/>
          <p:nvPr/>
        </p:nvSpPr>
        <p:spPr>
          <a:xfrm>
            <a:off x="457200" y="274680"/>
            <a:ext cx="8224920" cy="773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0" lang="en-US" sz="3200" spc="-1" strike="noStrike">
                <a:solidFill>
                  <a:srgbClr val="000000"/>
                </a:solidFill>
                <a:latin typeface="Calibri"/>
                <a:ea typeface="DejaVu Sans"/>
              </a:rPr>
              <a:t>Applications of Computer Vision</a:t>
            </a:r>
            <a:endParaRPr b="0" lang="en-AU" sz="3200" spc="-1" strike="noStrike">
              <a:latin typeface="Arial"/>
            </a:endParaRPr>
          </a:p>
        </p:txBody>
      </p:sp>
      <p:sp>
        <p:nvSpPr>
          <p:cNvPr id="216" name="CustomShape 2"/>
          <p:cNvSpPr/>
          <p:nvPr/>
        </p:nvSpPr>
        <p:spPr>
          <a:xfrm>
            <a:off x="457200" y="1125360"/>
            <a:ext cx="8224920" cy="4996080"/>
          </a:xfrm>
          <a:prstGeom prst="rect">
            <a:avLst/>
          </a:prstGeom>
          <a:noFill/>
          <a:ln w="0">
            <a:noFill/>
          </a:ln>
        </p:spPr>
        <p:style>
          <a:lnRef idx="0"/>
          <a:fillRef idx="0"/>
          <a:effectRef idx="0"/>
          <a:fontRef idx="minor"/>
        </p:style>
      </p:sp>
      <p:sp>
        <p:nvSpPr>
          <p:cNvPr id="217" name="CustomShape 3"/>
          <p:cNvSpPr/>
          <p:nvPr/>
        </p:nvSpPr>
        <p:spPr>
          <a:xfrm>
            <a:off x="660240" y="929520"/>
            <a:ext cx="356976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Classification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Semantic Segmentation</a:t>
            </a:r>
            <a:endParaRPr b="0" lang="en-AU" sz="2400" spc="-1" strike="noStrike">
              <a:latin typeface="Arial"/>
            </a:endParaRPr>
          </a:p>
        </p:txBody>
      </p:sp>
      <p:sp>
        <p:nvSpPr>
          <p:cNvPr id="218" name="CustomShape 4"/>
          <p:cNvSpPr/>
          <p:nvPr/>
        </p:nvSpPr>
        <p:spPr>
          <a:xfrm>
            <a:off x="4866840" y="929520"/>
            <a:ext cx="3569760" cy="4996080"/>
          </a:xfrm>
          <a:prstGeom prst="rect">
            <a:avLst/>
          </a:prstGeom>
          <a:noFill/>
          <a:ln w="0">
            <a:noFill/>
          </a:ln>
        </p:spPr>
        <p:style>
          <a:lnRef idx="0"/>
          <a:fillRef idx="0"/>
          <a:effectRef idx="0"/>
          <a:fontRef idx="minor"/>
        </p:style>
        <p:txBody>
          <a:bodyPr lIns="90000" rIns="90000" tIns="45000" bIns="45000">
            <a:noAutofit/>
          </a:bodyPr>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Object Detection</a:t>
            </a: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1440">
              <a:lnSpc>
                <a:spcPct val="100000"/>
              </a:lnSpc>
              <a:spcBef>
                <a:spcPts val="479"/>
              </a:spcBef>
            </a:pPr>
            <a:endParaRPr b="0" lang="en-AU" sz="2400" spc="-1" strike="noStrike">
              <a:latin typeface="Arial"/>
            </a:endParaRPr>
          </a:p>
          <a:p>
            <a:pPr marL="343080" indent="-338400">
              <a:lnSpc>
                <a:spcPct val="100000"/>
              </a:lnSpc>
              <a:spcBef>
                <a:spcPts val="479"/>
              </a:spcBef>
              <a:buClr>
                <a:srgbClr val="000000"/>
              </a:buClr>
              <a:buFont typeface="Symbol"/>
              <a:buChar char=""/>
            </a:pPr>
            <a:r>
              <a:rPr b="0" lang="en-US" sz="2400" spc="-1" strike="noStrike">
                <a:solidFill>
                  <a:srgbClr val="000000"/>
                </a:solidFill>
                <a:latin typeface="Calibri"/>
                <a:ea typeface="DejaVu Sans"/>
              </a:rPr>
              <a:t>Instance Segmentation</a:t>
            </a:r>
            <a:endParaRPr b="0" lang="en-AU" sz="2400" spc="-1" strike="noStrike">
              <a:latin typeface="Arial"/>
            </a:endParaRPr>
          </a:p>
        </p:txBody>
      </p:sp>
      <p:pic>
        <p:nvPicPr>
          <p:cNvPr id="219" name="Picture 2" descr=""/>
          <p:cNvPicPr/>
          <p:nvPr/>
        </p:nvPicPr>
        <p:blipFill>
          <a:blip r:embed="rId1"/>
          <a:stretch/>
        </p:blipFill>
        <p:spPr>
          <a:xfrm>
            <a:off x="1082160" y="1414080"/>
            <a:ext cx="2240280" cy="1894680"/>
          </a:xfrm>
          <a:prstGeom prst="rect">
            <a:avLst/>
          </a:prstGeom>
          <a:ln w="0">
            <a:noFill/>
          </a:ln>
        </p:spPr>
      </p:pic>
      <p:sp>
        <p:nvSpPr>
          <p:cNvPr id="220" name="CustomShape 5"/>
          <p:cNvSpPr/>
          <p:nvPr/>
        </p:nvSpPr>
        <p:spPr>
          <a:xfrm>
            <a:off x="965880" y="3386160"/>
            <a:ext cx="25027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Rainbow bee-eater</a:t>
            </a:r>
            <a:endParaRPr b="0" lang="en-AU" sz="1800" spc="-1" strike="noStrike">
              <a:latin typeface="Arial"/>
            </a:endParaRPr>
          </a:p>
        </p:txBody>
      </p:sp>
      <p:pic>
        <p:nvPicPr>
          <p:cNvPr id="221" name="Picture 7" descr="A picture containing chart&#10;&#10;Description automatically generated"/>
          <p:cNvPicPr/>
          <p:nvPr/>
        </p:nvPicPr>
        <p:blipFill>
          <a:blip r:embed="rId2"/>
          <a:stretch/>
        </p:blipFill>
        <p:spPr>
          <a:xfrm>
            <a:off x="1094400" y="4346280"/>
            <a:ext cx="2240280" cy="1894680"/>
          </a:xfrm>
          <a:prstGeom prst="rect">
            <a:avLst/>
          </a:prstGeom>
          <a:ln w="0">
            <a:noFill/>
          </a:ln>
        </p:spPr>
      </p:pic>
      <p:sp>
        <p:nvSpPr>
          <p:cNvPr id="222" name="CustomShape 6"/>
          <p:cNvSpPr/>
          <p:nvPr/>
        </p:nvSpPr>
        <p:spPr>
          <a:xfrm>
            <a:off x="5195160" y="3386160"/>
            <a:ext cx="386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sp>
        <p:nvSpPr>
          <p:cNvPr id="223" name="CustomShape 7"/>
          <p:cNvSpPr/>
          <p:nvPr/>
        </p:nvSpPr>
        <p:spPr>
          <a:xfrm>
            <a:off x="997560" y="6213960"/>
            <a:ext cx="3866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 </a:t>
            </a:r>
            <a:r>
              <a:rPr b="0" lang="en-US" sz="1800" spc="-1" strike="noStrike">
                <a:solidFill>
                  <a:srgbClr val="c00000"/>
                </a:solidFill>
                <a:latin typeface="Arial"/>
                <a:ea typeface="DejaVu Sans"/>
              </a:rPr>
              <a:t>stick</a:t>
            </a:r>
            <a:r>
              <a:rPr b="0" lang="en-US" sz="1800" spc="-1" strike="noStrike">
                <a:solidFill>
                  <a:srgbClr val="000000"/>
                </a:solidFill>
                <a:latin typeface="Arial"/>
                <a:ea typeface="DejaVu Sans"/>
              </a:rPr>
              <a:t>, </a:t>
            </a:r>
            <a:endParaRPr b="0" lang="en-AU" sz="1800" spc="-1" strike="noStrike">
              <a:latin typeface="Arial"/>
            </a:endParaRPr>
          </a:p>
          <a:p>
            <a:pPr>
              <a:lnSpc>
                <a:spcPct val="100000"/>
              </a:lnSpc>
            </a:pPr>
            <a:r>
              <a:rPr b="0" lang="en-US" sz="1800" spc="-1" strike="noStrike">
                <a:solidFill>
                  <a:srgbClr val="7575d1"/>
                </a:solidFill>
                <a:latin typeface="Arial"/>
                <a:ea typeface="DejaVu Sans"/>
              </a:rPr>
              <a:t>background</a:t>
            </a:r>
            <a:endParaRPr b="0" lang="en-AU" sz="1800" spc="-1" strike="noStrike">
              <a:latin typeface="Arial"/>
            </a:endParaRPr>
          </a:p>
        </p:txBody>
      </p:sp>
      <p:pic>
        <p:nvPicPr>
          <p:cNvPr id="224" name="Picture 10" descr="A picture containing text, colorful, bird, yellow&#10;&#10;Description automatically generated"/>
          <p:cNvPicPr/>
          <p:nvPr/>
        </p:nvPicPr>
        <p:blipFill>
          <a:blip r:embed="rId3"/>
          <a:stretch/>
        </p:blipFill>
        <p:spPr>
          <a:xfrm>
            <a:off x="5303880" y="1400400"/>
            <a:ext cx="2240280" cy="1894680"/>
          </a:xfrm>
          <a:prstGeom prst="rect">
            <a:avLst/>
          </a:prstGeom>
          <a:ln w="0">
            <a:noFill/>
          </a:ln>
        </p:spPr>
      </p:pic>
      <p:sp>
        <p:nvSpPr>
          <p:cNvPr id="225" name="CustomShape 8"/>
          <p:cNvSpPr/>
          <p:nvPr/>
        </p:nvSpPr>
        <p:spPr>
          <a:xfrm>
            <a:off x="5195160" y="6213960"/>
            <a:ext cx="386604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00"/>
                </a:solidFill>
                <a:latin typeface="Arial"/>
                <a:ea typeface="DejaVu Sans"/>
              </a:rPr>
              <a:t>Bee-eater</a:t>
            </a:r>
            <a:r>
              <a:rPr b="0" lang="en-US" sz="1800" spc="-1" strike="noStrike">
                <a:solidFill>
                  <a:srgbClr val="000000"/>
                </a:solidFill>
                <a:latin typeface="Arial"/>
                <a:ea typeface="DejaVu Sans"/>
              </a:rPr>
              <a:t>, bee</a:t>
            </a:r>
            <a:endParaRPr b="0" lang="en-AU" sz="1800" spc="-1" strike="noStrike">
              <a:latin typeface="Arial"/>
            </a:endParaRPr>
          </a:p>
        </p:txBody>
      </p:sp>
      <p:pic>
        <p:nvPicPr>
          <p:cNvPr id="226" name="Picture 13" descr="A picture containing silhouette, outdoor object&#10;&#10;Description automatically generated"/>
          <p:cNvPicPr/>
          <p:nvPr/>
        </p:nvPicPr>
        <p:blipFill>
          <a:blip r:embed="rId4"/>
          <a:stretch/>
        </p:blipFill>
        <p:spPr>
          <a:xfrm>
            <a:off x="5301000" y="4340160"/>
            <a:ext cx="2158560" cy="18255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8054</TotalTime>
  <Application>LibreOffice/7.0.4.2$Linux_X86_64 LibreOffice_project/00$Build-2</Application>
  <AppVersion>15.0000</AppVersion>
  <Words>3441</Words>
  <Paragraphs>523</Paragraphs>
  <Company>IMB</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2010-09-08T03:26:39Z</dcterms:created>
  <dc:creator>Nick Hamilton</dc:creator>
  <dc:description/>
  <dc:language>en-US</dc:language>
  <cp:lastModifiedBy/>
  <cp:lastPrinted>2018-09-18T00:57:12Z</cp:lastPrinted>
  <dcterms:modified xsi:type="dcterms:W3CDTF">2021-03-17T08:46:21Z</dcterms:modified>
  <cp:revision>756</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LinksUpToDate">
    <vt:bool>0</vt:bool>
  </property>
  <property fmtid="{D5CDD505-2E9C-101B-9397-08002B2CF9AE}" pid="5" name="MMClips">
    <vt:i4>1</vt:i4>
  </property>
  <property fmtid="{D5CDD505-2E9C-101B-9397-08002B2CF9AE}" pid="6" name="Notes">
    <vt:i4>13</vt:i4>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y fmtid="{D5CDD505-2E9C-101B-9397-08002B2CF9AE}" pid="10" name="Slides">
    <vt:i4>44</vt:i4>
  </property>
</Properties>
</file>